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90" r:id="rId2"/>
    <p:sldId id="291" r:id="rId3"/>
    <p:sldId id="260" r:id="rId4"/>
    <p:sldId id="278" r:id="rId5"/>
    <p:sldId id="285" r:id="rId6"/>
    <p:sldId id="286" r:id="rId7"/>
    <p:sldId id="28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B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F95AF-25C3-40BA-9394-A383B3E89B43}" type="datetimeFigureOut">
              <a:rPr lang="en-GB" smtClean="0"/>
              <a:t>17/01/2020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D7B8E-955E-4537-9D60-51C8248702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645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heart and brain? Cells propagating action potentials, structure intricately related to function</a:t>
            </a:r>
          </a:p>
          <a:p>
            <a:r>
              <a:rPr lang="en-US" dirty="0"/>
              <a:t>100bn neurons in human brain</a:t>
            </a:r>
          </a:p>
          <a:p>
            <a:r>
              <a:rPr lang="en-US" dirty="0"/>
              <a:t>3bn cardiomyocytes in left ventricle 1 month after birth</a:t>
            </a:r>
          </a:p>
          <a:p>
            <a:endParaRPr lang="en-US" dirty="0"/>
          </a:p>
          <a:p>
            <a:r>
              <a:rPr lang="en-US" dirty="0"/>
              <a:t>'functional units of information processing.’ in humans 2-3mm</a:t>
            </a:r>
          </a:p>
          <a:p>
            <a:r>
              <a:rPr lang="en-US" dirty="0"/>
              <a:t>2P: 300-400um</a:t>
            </a:r>
          </a:p>
          <a:p>
            <a:r>
              <a:rPr lang="en-US" dirty="0"/>
              <a:t>3P could do layer 4 plus </a:t>
            </a:r>
            <a:r>
              <a:rPr lang="en-US" dirty="0" err="1"/>
              <a:t>hipocampus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68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infarction scars risk of sudden cardiac death</a:t>
            </a:r>
          </a:p>
          <a:p>
            <a:r>
              <a:rPr lang="en-US" dirty="0"/>
              <a:t>AP goes from inside to outside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6479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infarction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059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2B44E82-2391-3649-BBCF-6199CD35AC8E}"/>
              </a:ext>
            </a:extLst>
          </p:cNvPr>
          <p:cNvSpPr/>
          <p:nvPr userDrawn="1"/>
        </p:nvSpPr>
        <p:spPr>
          <a:xfrm>
            <a:off x="364542" y="360000"/>
            <a:ext cx="11462400" cy="6138000"/>
          </a:xfrm>
          <a:prstGeom prst="rect">
            <a:avLst/>
          </a:prstGeom>
          <a:solidFill>
            <a:srgbClr val="F5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6873" y="1788454"/>
            <a:ext cx="6831673" cy="2098226"/>
          </a:xfrm>
        </p:spPr>
        <p:txBody>
          <a:bodyPr anchor="b">
            <a:noAutofit/>
          </a:bodyPr>
          <a:lstStyle>
            <a:lvl1pPr algn="l">
              <a:defRPr sz="4000" cap="none" spc="50" baseline="0">
                <a:solidFill>
                  <a:srgbClr val="19BDDD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6873" y="3956279"/>
            <a:ext cx="6831673" cy="1086237"/>
          </a:xfrm>
        </p:spPr>
        <p:txBody>
          <a:bodyPr>
            <a:normAutofit/>
          </a:bodyPr>
          <a:lstStyle>
            <a:lvl1pPr marL="0" indent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000" b="0" i="0" spc="50" baseline="0">
                <a:solidFill>
                  <a:schemeClr val="accent5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C8CE83D-8CA4-0E41-9837-4B44D0319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EA2D97F8-449C-D148-836D-282B32F85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SLIDE </a:t>
            </a:r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55BA557-9F3E-4F4E-AB02-23B3A5598C1F}"/>
              </a:ext>
            </a:extLst>
          </p:cNvPr>
          <p:cNvSpPr/>
          <p:nvPr userDrawn="1"/>
        </p:nvSpPr>
        <p:spPr>
          <a:xfrm>
            <a:off x="8440877" y="359999"/>
            <a:ext cx="3386065" cy="613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842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2E86B8D6-0939-CC47-87B2-F31A4B0551F0}"/>
              </a:ext>
            </a:extLst>
          </p:cNvPr>
          <p:cNvSpPr/>
          <p:nvPr userDrawn="1"/>
        </p:nvSpPr>
        <p:spPr>
          <a:xfrm>
            <a:off x="364542" y="360000"/>
            <a:ext cx="11462400" cy="6138000"/>
          </a:xfrm>
          <a:prstGeom prst="rect">
            <a:avLst/>
          </a:prstGeom>
          <a:solidFill>
            <a:srgbClr val="19B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4000" cap="none" spc="5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000" b="0" i="0" spc="50" baseline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76BD59B-3E7C-4A4C-B3AC-4DAB2868F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C3B9218-980A-6143-B1F9-13AFE258C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2B067B5-8FC9-D543-8073-165F4D78B5A5}"/>
              </a:ext>
            </a:extLst>
          </p:cNvPr>
          <p:cNvSpPr txBox="1"/>
          <p:nvPr userDrawn="1"/>
        </p:nvSpPr>
        <p:spPr>
          <a:xfrm>
            <a:off x="364542" y="6554889"/>
            <a:ext cx="2299854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15.08.2019</a:t>
            </a:r>
          </a:p>
        </p:txBody>
      </p:sp>
    </p:spTree>
    <p:extLst>
      <p:ext uri="{BB962C8B-B14F-4D97-AF65-F5344CB8AC3E}">
        <p14:creationId xmlns:p14="http://schemas.microsoft.com/office/powerpoint/2010/main" val="2597352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84048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 marL="1371600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 marL="2286000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C324747-0288-E841-BEE1-C460C3464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D7DB059-2911-F445-A6C1-7AFAC665E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38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a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a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Müllenbroich | Imaging and manipulation of excitable cells</a:t>
            </a:r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55CA-35EE-49C8-805E-C69F6D25BE6A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00562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101" y="685800"/>
            <a:ext cx="10877797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101" y="2286000"/>
            <a:ext cx="10877797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81B7CF2-0E44-F343-8848-917F188D9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A6CFA1-C972-E74D-BE93-9D0F70B24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F96C888-0702-B246-BB1D-BEDF216E9BCF}"/>
              </a:ext>
            </a:extLst>
          </p:cNvPr>
          <p:cNvSpPr txBox="1"/>
          <p:nvPr userDrawn="1"/>
        </p:nvSpPr>
        <p:spPr>
          <a:xfrm>
            <a:off x="364542" y="6554889"/>
            <a:ext cx="2299854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15.08.2019</a:t>
            </a:r>
          </a:p>
        </p:txBody>
      </p:sp>
    </p:spTree>
    <p:extLst>
      <p:ext uri="{BB962C8B-B14F-4D97-AF65-F5344CB8AC3E}">
        <p14:creationId xmlns:p14="http://schemas.microsoft.com/office/powerpoint/2010/main" val="1908222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30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webp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fif"/><Relationship Id="rId10" Type="http://schemas.openxmlformats.org/officeDocument/2006/relationships/image" Target="../media/image9.pn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0.jpg"/><Relationship Id="rId7" Type="http://schemas.openxmlformats.org/officeDocument/2006/relationships/image" Target="../media/image4.jfif"/><Relationship Id="rId12" Type="http://schemas.openxmlformats.org/officeDocument/2006/relationships/image" Target="../media/image11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gif"/><Relationship Id="rId11" Type="http://schemas.openxmlformats.org/officeDocument/2006/relationships/image" Target="../media/image9.png"/><Relationship Id="rId5" Type="http://schemas.openxmlformats.org/officeDocument/2006/relationships/image" Target="../media/image2.webp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jpeg"/><Relationship Id="rId5" Type="http://schemas.openxmlformats.org/officeDocument/2006/relationships/image" Target="../media/image17.gif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2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0DF91D7-9986-4258-ACC4-A102CF0CB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869" y="5247177"/>
            <a:ext cx="2699173" cy="1032470"/>
          </a:xfrm>
          <a:prstGeom prst="rect">
            <a:avLst/>
          </a:prstGeom>
        </p:spPr>
      </p:pic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9A289CCB-B1F1-4853-894C-83A393051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736" y="5355514"/>
            <a:ext cx="4118187" cy="8136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CFD0F2-C8A2-4AB6-86BF-3DCD66289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321" y="762092"/>
            <a:ext cx="1247479" cy="702284"/>
          </a:xfrm>
          <a:prstGeom prst="rect">
            <a:avLst/>
          </a:prstGeom>
        </p:spPr>
      </p:pic>
      <p:pic>
        <p:nvPicPr>
          <p:cNvPr id="34" name="Picture 33" descr="A picture containing clipart&#10;&#10;Description automatically generated">
            <a:extLst>
              <a:ext uri="{FF2B5EF4-FFF2-40B4-BE49-F238E27FC236}">
                <a16:creationId xmlns:a16="http://schemas.microsoft.com/office/drawing/2014/main" id="{3E110244-1F28-4FD7-99EB-55E44237C3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25" y="5368476"/>
            <a:ext cx="3924676" cy="971357"/>
          </a:xfrm>
          <a:prstGeom prst="rect">
            <a:avLst/>
          </a:prstGeom>
        </p:spPr>
      </p:pic>
      <p:pic>
        <p:nvPicPr>
          <p:cNvPr id="29" name="Picture 28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EE407F-B670-4EB5-BDFB-0CFB6B4D2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19" y="782384"/>
            <a:ext cx="3390581" cy="6781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19FA5-D225-463D-AFC0-798871F723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1" y="267842"/>
            <a:ext cx="1498599" cy="1713358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37DFD1C-AA73-4C91-A93A-07D6265A9D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209" y="6858000"/>
            <a:ext cx="1932149" cy="18796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DAD0CFA-4087-4340-B12D-335CEBD21A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878" y="381001"/>
            <a:ext cx="2507014" cy="132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711EE-3E78-4B70-A110-F8F63EB39D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836" y="2537720"/>
            <a:ext cx="3448464" cy="1422793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7098FF8-04A5-4D97-BF92-717ECF90091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0" t="29583" r="21485" b="30138"/>
          <a:stretch/>
        </p:blipFill>
        <p:spPr>
          <a:xfrm>
            <a:off x="8734425" y="6683375"/>
            <a:ext cx="3457575" cy="1408283"/>
          </a:xfrm>
          <a:prstGeom prst="rect">
            <a:avLst/>
          </a:prstGeom>
        </p:spPr>
      </p:pic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BAA22CA1-24E6-4CAC-AB62-FCA73467E0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30" y="3022473"/>
            <a:ext cx="3901440" cy="7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6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371FCE-2C90-4ABE-8ED3-5CF6D1E4A30A}"/>
              </a:ext>
            </a:extLst>
          </p:cNvPr>
          <p:cNvGrpSpPr/>
          <p:nvPr/>
        </p:nvGrpSpPr>
        <p:grpSpPr>
          <a:xfrm>
            <a:off x="2432409" y="5480050"/>
            <a:ext cx="7051663" cy="1939925"/>
            <a:chOff x="2432409" y="4270375"/>
            <a:chExt cx="7051663" cy="1939925"/>
          </a:xfrm>
        </p:grpSpPr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037DFD1C-AA73-4C91-A93A-07D6265A9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2409" y="4279900"/>
              <a:ext cx="1932149" cy="1879600"/>
            </a:xfrm>
            <a:prstGeom prst="rect">
              <a:avLst/>
            </a:prstGeom>
          </p:spPr>
        </p:pic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B7098FF8-04A5-4D97-BF92-717ECF9009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90" t="29583" r="21485" b="30138"/>
            <a:stretch/>
          </p:blipFill>
          <p:spPr>
            <a:xfrm>
              <a:off x="4721225" y="4270375"/>
              <a:ext cx="4762847" cy="1939925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07A2A47-AF91-4D60-97F3-2BD37149C8C2}"/>
              </a:ext>
            </a:extLst>
          </p:cNvPr>
          <p:cNvGrpSpPr/>
          <p:nvPr/>
        </p:nvGrpSpPr>
        <p:grpSpPr>
          <a:xfrm>
            <a:off x="0" y="1909317"/>
            <a:ext cx="12192000" cy="2620251"/>
            <a:chOff x="0" y="1909317"/>
            <a:chExt cx="12192000" cy="262025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0DF91D7-9986-4258-ACC4-A102CF0CB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2068" y="3749021"/>
              <a:ext cx="2040574" cy="780547"/>
            </a:xfrm>
            <a:prstGeom prst="rect">
              <a:avLst/>
            </a:prstGeom>
          </p:spPr>
        </p:pic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9A289CCB-B1F1-4853-894C-83A393051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2611" y="3973276"/>
              <a:ext cx="2815523" cy="55629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CCFD0F2-C8A2-4AB6-86BF-3DCD66289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9120" y="2414854"/>
              <a:ext cx="1247479" cy="702284"/>
            </a:xfrm>
            <a:prstGeom prst="rect">
              <a:avLst/>
            </a:prstGeom>
          </p:spPr>
        </p:pic>
        <p:pic>
          <p:nvPicPr>
            <p:cNvPr id="34" name="Picture 33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3E110244-1F28-4FD7-99EB-55E44237C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856820"/>
              <a:ext cx="2718175" cy="672748"/>
            </a:xfrm>
            <a:prstGeom prst="rect">
              <a:avLst/>
            </a:prstGeom>
          </p:spPr>
        </p:pic>
        <p:pic>
          <p:nvPicPr>
            <p:cNvPr id="29" name="Picture 28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7EEE407F-B670-4EB5-BDFB-0CFB6B4D2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0177" y="2426938"/>
              <a:ext cx="3390581" cy="67811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8919FA5-D225-463D-AFC0-798871F72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1" y="1909317"/>
              <a:ext cx="1498599" cy="1713358"/>
            </a:xfrm>
            <a:prstGeom prst="rect">
              <a:avLst/>
            </a:prstGeom>
          </p:spPr>
        </p:pic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EDAD0CFA-4087-4340-B12D-335CEBD21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528" y="2105596"/>
              <a:ext cx="2507014" cy="13208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8711EE-3E78-4B70-A110-F8F63EB39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4336" y="2327072"/>
              <a:ext cx="2127664" cy="877848"/>
            </a:xfrm>
            <a:prstGeom prst="rect">
              <a:avLst/>
            </a:prstGeom>
          </p:spPr>
        </p:pic>
        <p:pic>
          <p:nvPicPr>
            <p:cNvPr id="13" name="Picture 12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F0D8260F-7D7F-4C21-A648-04123F31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2108" y="3941233"/>
              <a:ext cx="3036570" cy="5883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0464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F16FDAA5-FE94-475F-8C43-1FCFB834D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49101" t="7778" r="-586" b="26389"/>
          <a:stretch/>
        </p:blipFill>
        <p:spPr>
          <a:xfrm rot="20532985">
            <a:off x="7870411" y="403726"/>
            <a:ext cx="3087557" cy="319540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B2FA4B8-7A41-4952-8BEE-500C1A634656}"/>
              </a:ext>
            </a:extLst>
          </p:cNvPr>
          <p:cNvSpPr/>
          <p:nvPr/>
        </p:nvSpPr>
        <p:spPr>
          <a:xfrm rot="1779999">
            <a:off x="8173442" y="3103969"/>
            <a:ext cx="1437043" cy="1121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pic>
        <p:nvPicPr>
          <p:cNvPr id="23" name="Immagine 5">
            <a:extLst>
              <a:ext uri="{FF2B5EF4-FFF2-40B4-BE49-F238E27FC236}">
                <a16:creationId xmlns:a16="http://schemas.microsoft.com/office/drawing/2014/main" id="{54DD1098-35CC-4DD1-8CBC-CE981CC3FDB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494" y="4236248"/>
            <a:ext cx="2636845" cy="2261752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46DE669-3ADB-4365-93ED-4841B046942F}"/>
              </a:ext>
            </a:extLst>
          </p:cNvPr>
          <p:cNvGrpSpPr/>
          <p:nvPr/>
        </p:nvGrpSpPr>
        <p:grpSpPr>
          <a:xfrm>
            <a:off x="3057733" y="1285962"/>
            <a:ext cx="3336335" cy="3315536"/>
            <a:chOff x="3057733" y="1285962"/>
            <a:chExt cx="3336335" cy="331553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ED244E9-8137-41A3-9C87-5090C90774EB}"/>
                </a:ext>
              </a:extLst>
            </p:cNvPr>
            <p:cNvSpPr/>
            <p:nvPr/>
          </p:nvSpPr>
          <p:spPr>
            <a:xfrm>
              <a:off x="3057733" y="4004348"/>
              <a:ext cx="540000" cy="540000"/>
            </a:xfrm>
            <a:prstGeom prst="ellipse">
              <a:avLst/>
            </a:prstGeom>
            <a:noFill/>
            <a:ln>
              <a:solidFill>
                <a:srgbClr val="19B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pic>
          <p:nvPicPr>
            <p:cNvPr id="37" name="Picture 36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C09B073B-26F2-4647-9BB3-67F2DBD46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03585" y="1285962"/>
              <a:ext cx="2990483" cy="3315536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6D2870-FAF7-42DA-9CA7-5F5B4A142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5419" y="2171700"/>
              <a:ext cx="512314" cy="2064548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3B9FA58-2344-459C-AC89-B59026372B54}"/>
                </a:ext>
              </a:extLst>
            </p:cNvPr>
            <p:cNvCxnSpPr>
              <a:cxnSpLocks/>
            </p:cNvCxnSpPr>
            <p:nvPr/>
          </p:nvCxnSpPr>
          <p:spPr>
            <a:xfrm>
              <a:off x="3403585" y="4480560"/>
              <a:ext cx="1560152" cy="63788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569A12FF-8685-4513-A7B6-378772A0E64F}"/>
              </a:ext>
            </a:extLst>
          </p:cNvPr>
          <p:cNvSpPr/>
          <p:nvPr/>
        </p:nvSpPr>
        <p:spPr>
          <a:xfrm rot="20296639">
            <a:off x="7578327" y="740735"/>
            <a:ext cx="2586870" cy="850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89E3FED-5480-4FA3-B5F0-8022060CA934}"/>
              </a:ext>
            </a:extLst>
          </p:cNvPr>
          <p:cNvCxnSpPr>
            <a:cxnSpLocks/>
          </p:cNvCxnSpPr>
          <p:nvPr/>
        </p:nvCxnSpPr>
        <p:spPr>
          <a:xfrm flipV="1">
            <a:off x="8677056" y="1962266"/>
            <a:ext cx="1119324" cy="472441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CF6406F6-75BC-44A1-912A-0DFA42407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/>
              </a:rPr>
              <a:t>Motivation: 20’000 leagues under the surface</a:t>
            </a:r>
            <a:endParaRPr lang="en-GB" dirty="0">
              <a:latin typeface="Helvetica Neue" panose="020005030000000200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25DCDA-A0D7-45E7-B333-ECEF2FDD6BC7}"/>
              </a:ext>
            </a:extLst>
          </p:cNvPr>
          <p:cNvSpPr txBox="1"/>
          <p:nvPr/>
        </p:nvSpPr>
        <p:spPr>
          <a:xfrm flipH="1">
            <a:off x="6683634" y="1411326"/>
            <a:ext cx="220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1.5-2mm in mice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1D4B9-38BA-4EA7-94F3-E4419231DB65}"/>
              </a:ext>
            </a:extLst>
          </p:cNvPr>
          <p:cNvSpPr txBox="1"/>
          <p:nvPr/>
        </p:nvSpPr>
        <p:spPr>
          <a:xfrm flipH="1">
            <a:off x="1726163" y="1411326"/>
            <a:ext cx="276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1 - 1.5 mm in mice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F3BB565-9FE6-47EF-B524-B0D21AB971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97" b="10450"/>
          <a:stretch/>
        </p:blipFill>
        <p:spPr>
          <a:xfrm>
            <a:off x="6306363" y="2419986"/>
            <a:ext cx="2378021" cy="3268042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6F8C6E9-D88B-4AFF-9B07-E1F5240F7DB4}"/>
              </a:ext>
            </a:extLst>
          </p:cNvPr>
          <p:cNvGrpSpPr/>
          <p:nvPr/>
        </p:nvGrpSpPr>
        <p:grpSpPr>
          <a:xfrm>
            <a:off x="8137056" y="2115361"/>
            <a:ext cx="2872990" cy="2257211"/>
            <a:chOff x="8137056" y="2198487"/>
            <a:chExt cx="2872990" cy="225721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FCF1A19-55AB-4A30-9462-91EF80CCE3CC}"/>
                </a:ext>
              </a:extLst>
            </p:cNvPr>
            <p:cNvSpPr/>
            <p:nvPr/>
          </p:nvSpPr>
          <p:spPr>
            <a:xfrm>
              <a:off x="8137056" y="3915698"/>
              <a:ext cx="540000" cy="540000"/>
            </a:xfrm>
            <a:prstGeom prst="ellipse">
              <a:avLst/>
            </a:prstGeom>
            <a:noFill/>
            <a:ln>
              <a:solidFill>
                <a:srgbClr val="19B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C759714-F6E6-486C-BE8D-7CFA7ED6B0FD}"/>
                </a:ext>
              </a:extLst>
            </p:cNvPr>
            <p:cNvCxnSpPr>
              <a:cxnSpLocks/>
              <a:stCxn id="44" idx="7"/>
            </p:cNvCxnSpPr>
            <p:nvPr/>
          </p:nvCxnSpPr>
          <p:spPr>
            <a:xfrm flipV="1">
              <a:off x="8597975" y="2198487"/>
              <a:ext cx="2412071" cy="1796292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3D86895-DF82-42BB-B3A2-AD0E13709C41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V="1">
              <a:off x="8407056" y="2572789"/>
              <a:ext cx="1451839" cy="1342909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BAE6B06-20F3-4CE3-9382-1C2899812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7056" y="2976231"/>
              <a:ext cx="2181437" cy="1479467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10B478B-E27E-4CC2-A092-9EAA0F3787E7}"/>
              </a:ext>
            </a:extLst>
          </p:cNvPr>
          <p:cNvGrpSpPr/>
          <p:nvPr/>
        </p:nvGrpSpPr>
        <p:grpSpPr>
          <a:xfrm>
            <a:off x="99101" y="3114678"/>
            <a:ext cx="2089062" cy="1486820"/>
            <a:chOff x="99101" y="3114678"/>
            <a:chExt cx="2089062" cy="1486820"/>
          </a:xfrm>
          <a:solidFill>
            <a:srgbClr val="19BDDD"/>
          </a:solidFill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F28F165-6DAC-4797-9DF2-AAD2CB3C533D}"/>
                </a:ext>
              </a:extLst>
            </p:cNvPr>
            <p:cNvGrpSpPr/>
            <p:nvPr/>
          </p:nvGrpSpPr>
          <p:grpSpPr>
            <a:xfrm>
              <a:off x="99101" y="3114678"/>
              <a:ext cx="2089062" cy="1486820"/>
              <a:chOff x="99101" y="3114678"/>
              <a:chExt cx="2089062" cy="1486820"/>
            </a:xfrm>
            <a:grpFill/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C768E89-B872-454F-81EE-1858027A9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3837" y="3903516"/>
                <a:ext cx="1074326" cy="697982"/>
              </a:xfrm>
              <a:prstGeom prst="line">
                <a:avLst/>
              </a:prstGeom>
              <a:grpFill/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604AEE26-2C69-4F10-AD31-55B4116D1AB7}"/>
                  </a:ext>
                </a:extLst>
              </p:cNvPr>
              <p:cNvSpPr/>
              <p:nvPr/>
            </p:nvSpPr>
            <p:spPr>
              <a:xfrm>
                <a:off x="99101" y="3114678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36AE07-177D-4E9E-9446-1F9F4A35FD86}"/>
                </a:ext>
              </a:extLst>
            </p:cNvPr>
            <p:cNvSpPr/>
            <p:nvPr/>
          </p:nvSpPr>
          <p:spPr>
            <a:xfrm>
              <a:off x="124763" y="3546366"/>
              <a:ext cx="1210588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Alzheimer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856122E-FA38-4EB2-AF69-CD219D65B4F2}"/>
              </a:ext>
            </a:extLst>
          </p:cNvPr>
          <p:cNvGrpSpPr/>
          <p:nvPr/>
        </p:nvGrpSpPr>
        <p:grpSpPr>
          <a:xfrm>
            <a:off x="99101" y="4654898"/>
            <a:ext cx="1869993" cy="1440000"/>
            <a:chOff x="99101" y="4654898"/>
            <a:chExt cx="1869993" cy="1440000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53A330E5-D3C3-4120-A852-3467CDB670E5}"/>
                </a:ext>
              </a:extLst>
            </p:cNvPr>
            <p:cNvGrpSpPr/>
            <p:nvPr/>
          </p:nvGrpSpPr>
          <p:grpSpPr>
            <a:xfrm>
              <a:off x="117057" y="4654898"/>
              <a:ext cx="1852037" cy="1440000"/>
              <a:chOff x="117057" y="4654898"/>
              <a:chExt cx="1852037" cy="144000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A661850A-255E-4338-8284-07FC63068C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1656" y="5188218"/>
                <a:ext cx="717438" cy="222607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76EF599-08F9-4355-A201-E010CF5E5519}"/>
                  </a:ext>
                </a:extLst>
              </p:cNvPr>
              <p:cNvSpPr/>
              <p:nvPr/>
            </p:nvSpPr>
            <p:spPr>
              <a:xfrm>
                <a:off x="117057" y="4654898"/>
                <a:ext cx="1440000" cy="144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C2DC28-8686-46E2-8065-FBDF3BF3C451}"/>
                </a:ext>
              </a:extLst>
            </p:cNvPr>
            <p:cNvSpPr/>
            <p:nvPr/>
          </p:nvSpPr>
          <p:spPr>
            <a:xfrm>
              <a:off x="99101" y="4973117"/>
              <a:ext cx="151634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Neuronal computation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BBAF54-58B6-4113-A6E2-D8920A93C8EE}"/>
              </a:ext>
            </a:extLst>
          </p:cNvPr>
          <p:cNvGrpSpPr/>
          <p:nvPr/>
        </p:nvGrpSpPr>
        <p:grpSpPr>
          <a:xfrm>
            <a:off x="1557057" y="2799698"/>
            <a:ext cx="1116000" cy="1392091"/>
            <a:chOff x="1557057" y="2799698"/>
            <a:chExt cx="1116000" cy="139209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1C1FA79-AABB-4F8A-8462-6C634AE2C626}"/>
                </a:ext>
              </a:extLst>
            </p:cNvPr>
            <p:cNvGrpSpPr/>
            <p:nvPr/>
          </p:nvGrpSpPr>
          <p:grpSpPr>
            <a:xfrm>
              <a:off x="1557057" y="2799698"/>
              <a:ext cx="1116000" cy="1392091"/>
              <a:chOff x="1557057" y="2799698"/>
              <a:chExt cx="1116000" cy="1392091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AC819D55-2E40-44BA-AE67-232F7BF9BF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8163" y="3639607"/>
                <a:ext cx="275637" cy="552182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C9EC929-DC18-4869-9BD2-A27728A00476}"/>
                  </a:ext>
                </a:extLst>
              </p:cNvPr>
              <p:cNvSpPr/>
              <p:nvPr/>
            </p:nvSpPr>
            <p:spPr>
              <a:xfrm>
                <a:off x="1557057" y="2799698"/>
                <a:ext cx="1116000" cy="111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F11681-8D5B-49C1-8804-03FFB4454698}"/>
                </a:ext>
              </a:extLst>
            </p:cNvPr>
            <p:cNvSpPr/>
            <p:nvPr/>
          </p:nvSpPr>
          <p:spPr>
            <a:xfrm>
              <a:off x="1659108" y="3177034"/>
              <a:ext cx="9252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Stroke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CEDB91-6523-4815-B0A2-C35BE7DBE37F}"/>
              </a:ext>
            </a:extLst>
          </p:cNvPr>
          <p:cNvGrpSpPr/>
          <p:nvPr/>
        </p:nvGrpSpPr>
        <p:grpSpPr>
          <a:xfrm>
            <a:off x="8677056" y="4000218"/>
            <a:ext cx="1824670" cy="1224000"/>
            <a:chOff x="8677056" y="4000218"/>
            <a:chExt cx="1824670" cy="12240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BB471C9-0E27-4B40-BA91-60B739EF112E}"/>
                </a:ext>
              </a:extLst>
            </p:cNvPr>
            <p:cNvGrpSpPr/>
            <p:nvPr/>
          </p:nvGrpSpPr>
          <p:grpSpPr>
            <a:xfrm>
              <a:off x="8677056" y="4000218"/>
              <a:ext cx="1721338" cy="1224000"/>
              <a:chOff x="8677056" y="4000218"/>
              <a:chExt cx="1721338" cy="122400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A31C74F-9ECD-4261-A431-2B2A4FDEAC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7056" y="4934348"/>
                <a:ext cx="497338" cy="253870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F692DBD-15AF-4F4E-9892-3EA1931D3F95}"/>
                  </a:ext>
                </a:extLst>
              </p:cNvPr>
              <p:cNvSpPr/>
              <p:nvPr/>
            </p:nvSpPr>
            <p:spPr>
              <a:xfrm>
                <a:off x="9174394" y="4000218"/>
                <a:ext cx="1224000" cy="1224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881817-3707-4F98-A00E-C8DCF7D63CA2}"/>
                </a:ext>
              </a:extLst>
            </p:cNvPr>
            <p:cNvSpPr/>
            <p:nvPr/>
          </p:nvSpPr>
          <p:spPr>
            <a:xfrm>
              <a:off x="9085954" y="4374678"/>
              <a:ext cx="14157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Arrhythmias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448CC8-B05B-4843-AA19-43EB48BCBB5B}"/>
              </a:ext>
            </a:extLst>
          </p:cNvPr>
          <p:cNvGrpSpPr/>
          <p:nvPr/>
        </p:nvGrpSpPr>
        <p:grpSpPr>
          <a:xfrm>
            <a:off x="8597975" y="4934348"/>
            <a:ext cx="3486687" cy="1548000"/>
            <a:chOff x="8597975" y="4934348"/>
            <a:chExt cx="3486687" cy="154800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C1695DE-9034-4C8E-AE38-BFE823A33230}"/>
                </a:ext>
              </a:extLst>
            </p:cNvPr>
            <p:cNvGrpSpPr/>
            <p:nvPr/>
          </p:nvGrpSpPr>
          <p:grpSpPr>
            <a:xfrm>
              <a:off x="8597975" y="4934348"/>
              <a:ext cx="3194420" cy="1548000"/>
              <a:chOff x="8597975" y="4934348"/>
              <a:chExt cx="3194420" cy="154800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BA7BDEE-8054-47D0-B738-D2A907AEC322}"/>
                  </a:ext>
                </a:extLst>
              </p:cNvPr>
              <p:cNvSpPr/>
              <p:nvPr/>
            </p:nvSpPr>
            <p:spPr>
              <a:xfrm>
                <a:off x="10244395" y="4934348"/>
                <a:ext cx="1548000" cy="1548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0FE4A0F-AAA3-4482-9F5A-961E45CB58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7975" y="5278370"/>
                <a:ext cx="1632675" cy="195234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4F7DED-A377-48AD-92B3-956FAC5C5E0A}"/>
                </a:ext>
              </a:extLst>
            </p:cNvPr>
            <p:cNvSpPr/>
            <p:nvPr/>
          </p:nvSpPr>
          <p:spPr>
            <a:xfrm>
              <a:off x="9935430" y="5364862"/>
              <a:ext cx="21492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Myocardial infarction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ABCFA68-E741-4347-ABFC-3C22D65ADBA8}"/>
              </a:ext>
            </a:extLst>
          </p:cNvPr>
          <p:cNvGrpSpPr/>
          <p:nvPr/>
        </p:nvGrpSpPr>
        <p:grpSpPr>
          <a:xfrm>
            <a:off x="8407056" y="5699437"/>
            <a:ext cx="1759970" cy="1260000"/>
            <a:chOff x="8407056" y="5604435"/>
            <a:chExt cx="1759970" cy="1260000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1FCA187-FF06-45B6-8C6D-8E0ED4461453}"/>
                </a:ext>
              </a:extLst>
            </p:cNvPr>
            <p:cNvGrpSpPr/>
            <p:nvPr/>
          </p:nvGrpSpPr>
          <p:grpSpPr>
            <a:xfrm>
              <a:off x="8407056" y="5604435"/>
              <a:ext cx="1667090" cy="1260000"/>
              <a:chOff x="8407056" y="5604435"/>
              <a:chExt cx="1667090" cy="1260000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5CAD5A1-26E3-4B36-BCBD-B72B5AF13E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7056" y="5604435"/>
                <a:ext cx="521044" cy="313765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13F52450-7A69-44EE-8FBE-142CFB006E87}"/>
                  </a:ext>
                </a:extLst>
              </p:cNvPr>
              <p:cNvSpPr/>
              <p:nvPr/>
            </p:nvSpPr>
            <p:spPr>
              <a:xfrm>
                <a:off x="8814146" y="5604435"/>
                <a:ext cx="1260000" cy="12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347A8C-B3C7-4839-BC70-8C927BA461A7}"/>
                </a:ext>
              </a:extLst>
            </p:cNvPr>
            <p:cNvSpPr/>
            <p:nvPr/>
          </p:nvSpPr>
          <p:spPr>
            <a:xfrm>
              <a:off x="8743759" y="5797247"/>
              <a:ext cx="142326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Optical defibrillation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846F30-843A-4C05-B40D-91CBB7E1FAA0}"/>
              </a:ext>
            </a:extLst>
          </p:cNvPr>
          <p:cNvGrpSpPr/>
          <p:nvPr/>
        </p:nvGrpSpPr>
        <p:grpSpPr>
          <a:xfrm>
            <a:off x="6000999" y="5274000"/>
            <a:ext cx="1841157" cy="1296000"/>
            <a:chOff x="6000999" y="5274000"/>
            <a:chExt cx="1841157" cy="1296000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21D42C0-06F7-40F0-8617-FEA035576468}"/>
                </a:ext>
              </a:extLst>
            </p:cNvPr>
            <p:cNvGrpSpPr/>
            <p:nvPr/>
          </p:nvGrpSpPr>
          <p:grpSpPr>
            <a:xfrm>
              <a:off x="6048818" y="5274000"/>
              <a:ext cx="1793338" cy="1296000"/>
              <a:chOff x="6048818" y="5274000"/>
              <a:chExt cx="1793338" cy="129600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BB43E84-B913-4DD4-A327-0EC8A025878E}"/>
                  </a:ext>
                </a:extLst>
              </p:cNvPr>
              <p:cNvSpPr/>
              <p:nvPr/>
            </p:nvSpPr>
            <p:spPr>
              <a:xfrm>
                <a:off x="6048818" y="5274000"/>
                <a:ext cx="1296000" cy="129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68D703A2-8EE6-4835-91EA-5B9B856464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44818" y="5619448"/>
                <a:ext cx="497338" cy="177799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936AFED-4539-4B30-A672-F5E49A575121}"/>
                </a:ext>
              </a:extLst>
            </p:cNvPr>
            <p:cNvSpPr/>
            <p:nvPr/>
          </p:nvSpPr>
          <p:spPr>
            <a:xfrm>
              <a:off x="6000999" y="5503362"/>
              <a:ext cx="14168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Cardiac conduction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4C422-008B-4E0A-8212-10D29C918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EAC8C-08FE-4E25-8E4E-E311182F78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64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B7A8-DCAF-473E-9FC9-7323F4C8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Cardiac optogenetics</a:t>
            </a:r>
            <a:endParaRPr lang="en-GB" dirty="0"/>
          </a:p>
        </p:txBody>
      </p:sp>
      <p:pic>
        <p:nvPicPr>
          <p:cNvPr id="6" name="589b540ee7652_4b7563baad8da7a7868b25adb9e319d1">
            <a:hlinkClick r:id="" action="ppaction://media"/>
            <a:extLst>
              <a:ext uri="{FF2B5EF4-FFF2-40B4-BE49-F238E27FC236}">
                <a16:creationId xmlns:a16="http://schemas.microsoft.com/office/drawing/2014/main" id="{6C56246F-5C84-41FF-A213-7EBB5AA160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7193"/>
          <a:stretch/>
        </p:blipFill>
        <p:spPr>
          <a:xfrm>
            <a:off x="5397118" y="1806787"/>
            <a:ext cx="2442412" cy="3125913"/>
          </a:xfrm>
          <a:prstGeom prst="rect">
            <a:avLst/>
          </a:prstGeom>
        </p:spPr>
      </p:pic>
      <p:pic>
        <p:nvPicPr>
          <p:cNvPr id="7" name="Picture 24" descr="B23FF10B-5BE3-4EAD-812E-7483310322C2">
            <a:extLst>
              <a:ext uri="{FF2B5EF4-FFF2-40B4-BE49-F238E27FC236}">
                <a16:creationId xmlns:a16="http://schemas.microsoft.com/office/drawing/2014/main" id="{B5E96C76-818D-4A31-84DC-476E292EB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075" y="4982686"/>
            <a:ext cx="1797458" cy="116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3AA255B3-27F7-4EF0-993A-7C984EED1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3036" y="4811180"/>
            <a:ext cx="1937831" cy="1306285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40E5925-B5A8-47F6-BBD9-B4B25C9574E7}"/>
              </a:ext>
            </a:extLst>
          </p:cNvPr>
          <p:cNvGrpSpPr/>
          <p:nvPr/>
        </p:nvGrpSpPr>
        <p:grpSpPr>
          <a:xfrm>
            <a:off x="7473722" y="871991"/>
            <a:ext cx="2041585" cy="1988115"/>
            <a:chOff x="5055989" y="114706"/>
            <a:chExt cx="2041585" cy="1988115"/>
          </a:xfrm>
        </p:grpSpPr>
        <p:pic>
          <p:nvPicPr>
            <p:cNvPr id="36" name="Immagine 67">
              <a:extLst>
                <a:ext uri="{FF2B5EF4-FFF2-40B4-BE49-F238E27FC236}">
                  <a16:creationId xmlns:a16="http://schemas.microsoft.com/office/drawing/2014/main" id="{4B5214E6-97DC-4365-9F4B-0B0E2F489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69222">
              <a:off x="5082724" y="87971"/>
              <a:ext cx="1988115" cy="2041585"/>
            </a:xfrm>
            <a:prstGeom prst="rect">
              <a:avLst/>
            </a:prstGeom>
          </p:spPr>
        </p:pic>
        <p:grpSp>
          <p:nvGrpSpPr>
            <p:cNvPr id="37" name="Gruppo 68">
              <a:extLst>
                <a:ext uri="{FF2B5EF4-FFF2-40B4-BE49-F238E27FC236}">
                  <a16:creationId xmlns:a16="http://schemas.microsoft.com/office/drawing/2014/main" id="{73F7F0AD-C607-4FF0-B177-D1027916D282}"/>
                </a:ext>
              </a:extLst>
            </p:cNvPr>
            <p:cNvGrpSpPr/>
            <p:nvPr/>
          </p:nvGrpSpPr>
          <p:grpSpPr>
            <a:xfrm rot="17869222">
              <a:off x="5143172" y="1104107"/>
              <a:ext cx="1033828" cy="906162"/>
              <a:chOff x="3075630" y="4053984"/>
              <a:chExt cx="1033828" cy="906162"/>
            </a:xfrm>
            <a:solidFill>
              <a:srgbClr val="B01513"/>
            </a:solidFill>
          </p:grpSpPr>
          <p:sp>
            <p:nvSpPr>
              <p:cNvPr id="38" name="Ovale 69">
                <a:extLst>
                  <a:ext uri="{FF2B5EF4-FFF2-40B4-BE49-F238E27FC236}">
                    <a16:creationId xmlns:a16="http://schemas.microsoft.com/office/drawing/2014/main" id="{769958C3-0962-4C01-A69F-468EDC3078B7}"/>
                  </a:ext>
                </a:extLst>
              </p:cNvPr>
              <p:cNvSpPr/>
              <p:nvPr/>
            </p:nvSpPr>
            <p:spPr>
              <a:xfrm rot="1370307">
                <a:off x="3717398" y="4298786"/>
                <a:ext cx="392060" cy="593135"/>
              </a:xfrm>
              <a:prstGeom prst="ellipse">
                <a:avLst/>
              </a:prstGeom>
              <a:grpFill/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cxnSp>
            <p:nvCxnSpPr>
              <p:cNvPr id="39" name="Connettore 1 70">
                <a:extLst>
                  <a:ext uri="{FF2B5EF4-FFF2-40B4-BE49-F238E27FC236}">
                    <a16:creationId xmlns:a16="http://schemas.microsoft.com/office/drawing/2014/main" id="{F1E39DAE-CE17-43B8-B82B-28412F6E76DD}"/>
                  </a:ext>
                </a:extLst>
              </p:cNvPr>
              <p:cNvCxnSpPr/>
              <p:nvPr/>
            </p:nvCxnSpPr>
            <p:spPr>
              <a:xfrm flipH="1" flipV="1">
                <a:off x="4067708" y="4186841"/>
                <a:ext cx="27679" cy="132857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0" name="Connettore 1 71">
                <a:extLst>
                  <a:ext uri="{FF2B5EF4-FFF2-40B4-BE49-F238E27FC236}">
                    <a16:creationId xmlns:a16="http://schemas.microsoft.com/office/drawing/2014/main" id="{BA8459A8-4C17-419F-B90B-0E20C33EB20C}"/>
                  </a:ext>
                </a:extLst>
              </p:cNvPr>
              <p:cNvCxnSpPr/>
              <p:nvPr/>
            </p:nvCxnSpPr>
            <p:spPr>
              <a:xfrm flipH="1" flipV="1">
                <a:off x="3904085" y="4073236"/>
                <a:ext cx="80728" cy="20958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1" name="Connettore 1 72">
                <a:extLst>
                  <a:ext uri="{FF2B5EF4-FFF2-40B4-BE49-F238E27FC236}">
                    <a16:creationId xmlns:a16="http://schemas.microsoft.com/office/drawing/2014/main" id="{19CD6141-753C-46B8-BF4A-E28417608244}"/>
                  </a:ext>
                </a:extLst>
              </p:cNvPr>
              <p:cNvCxnSpPr/>
              <p:nvPr/>
            </p:nvCxnSpPr>
            <p:spPr>
              <a:xfrm flipH="1" flipV="1">
                <a:off x="3685488" y="4053984"/>
                <a:ext cx="190989" cy="270641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2" name="Connettore 1 73">
                <a:extLst>
                  <a:ext uri="{FF2B5EF4-FFF2-40B4-BE49-F238E27FC236}">
                    <a16:creationId xmlns:a16="http://schemas.microsoft.com/office/drawing/2014/main" id="{A9BA00B2-AE7F-48B2-8C08-CFF18A7271D5}"/>
                  </a:ext>
                </a:extLst>
              </p:cNvPr>
              <p:cNvCxnSpPr/>
              <p:nvPr/>
            </p:nvCxnSpPr>
            <p:spPr>
              <a:xfrm flipH="1" flipV="1">
                <a:off x="3366167" y="4064686"/>
                <a:ext cx="370546" cy="300512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3" name="Connettore 1 74">
                <a:extLst>
                  <a:ext uri="{FF2B5EF4-FFF2-40B4-BE49-F238E27FC236}">
                    <a16:creationId xmlns:a16="http://schemas.microsoft.com/office/drawing/2014/main" id="{F77D66CD-D95C-41AA-B02C-5C59E5A1475E}"/>
                  </a:ext>
                </a:extLst>
              </p:cNvPr>
              <p:cNvCxnSpPr/>
              <p:nvPr/>
            </p:nvCxnSpPr>
            <p:spPr>
              <a:xfrm flipH="1" flipV="1">
                <a:off x="3075630" y="4293216"/>
                <a:ext cx="582251" cy="24112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4" name="Connettore 1 75">
                <a:extLst>
                  <a:ext uri="{FF2B5EF4-FFF2-40B4-BE49-F238E27FC236}">
                    <a16:creationId xmlns:a16="http://schemas.microsoft.com/office/drawing/2014/main" id="{4C3740E2-6C04-46B1-A92B-BD39A4C5AF29}"/>
                  </a:ext>
                </a:extLst>
              </p:cNvPr>
              <p:cNvCxnSpPr/>
              <p:nvPr/>
            </p:nvCxnSpPr>
            <p:spPr>
              <a:xfrm flipH="1" flipV="1">
                <a:off x="3116764" y="4610593"/>
                <a:ext cx="420209" cy="24217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5" name="Connettore 1 76">
                <a:extLst>
                  <a:ext uri="{FF2B5EF4-FFF2-40B4-BE49-F238E27FC236}">
                    <a16:creationId xmlns:a16="http://schemas.microsoft.com/office/drawing/2014/main" id="{BCFD7792-F9A9-4E1D-B037-311A96B93042}"/>
                  </a:ext>
                </a:extLst>
              </p:cNvPr>
              <p:cNvCxnSpPr/>
              <p:nvPr/>
            </p:nvCxnSpPr>
            <p:spPr>
              <a:xfrm flipH="1">
                <a:off x="3348067" y="4815577"/>
                <a:ext cx="292903" cy="78441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6" name="Connettore 1 77">
                <a:extLst>
                  <a:ext uri="{FF2B5EF4-FFF2-40B4-BE49-F238E27FC236}">
                    <a16:creationId xmlns:a16="http://schemas.microsoft.com/office/drawing/2014/main" id="{6525EA94-D7BF-4A00-8BA5-797099BD9172}"/>
                  </a:ext>
                </a:extLst>
              </p:cNvPr>
              <p:cNvCxnSpPr/>
              <p:nvPr/>
            </p:nvCxnSpPr>
            <p:spPr>
              <a:xfrm flipH="1">
                <a:off x="3640970" y="4879308"/>
                <a:ext cx="106022" cy="8083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</p:grpSp>
      </p:grpSp>
      <p:pic>
        <p:nvPicPr>
          <p:cNvPr id="47" name="Immagine 5">
            <a:extLst>
              <a:ext uri="{FF2B5EF4-FFF2-40B4-BE49-F238E27FC236}">
                <a16:creationId xmlns:a16="http://schemas.microsoft.com/office/drawing/2014/main" id="{48038B2D-BCC6-47E5-A7A0-57900F77E7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5087" b="4966"/>
          <a:stretch/>
        </p:blipFill>
        <p:spPr>
          <a:xfrm>
            <a:off x="10026768" y="3266987"/>
            <a:ext cx="1633620" cy="146297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CCB7E13-A616-47CC-8F71-F46F74509E4D}"/>
              </a:ext>
            </a:extLst>
          </p:cNvPr>
          <p:cNvSpPr txBox="1"/>
          <p:nvPr/>
        </p:nvSpPr>
        <p:spPr>
          <a:xfrm>
            <a:off x="8442647" y="4818131"/>
            <a:ext cx="325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Voltage-sensitive dyes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82486C-5EFB-494D-AAE7-B61F90CE695A}"/>
              </a:ext>
            </a:extLst>
          </p:cNvPr>
          <p:cNvSpPr txBox="1"/>
          <p:nvPr/>
        </p:nvSpPr>
        <p:spPr>
          <a:xfrm>
            <a:off x="8412922" y="2549358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Optical mapping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BD2354-2EF0-48F5-B3E0-80B62D82B942}"/>
              </a:ext>
            </a:extLst>
          </p:cNvPr>
          <p:cNvGrpSpPr>
            <a:grpSpLocks noChangeAspect="1"/>
          </p:cNvGrpSpPr>
          <p:nvPr/>
        </p:nvGrpSpPr>
        <p:grpSpPr>
          <a:xfrm>
            <a:off x="7903936" y="3304749"/>
            <a:ext cx="1657797" cy="1351103"/>
            <a:chOff x="1464927" y="4733440"/>
            <a:chExt cx="1786653" cy="1456124"/>
          </a:xfrm>
        </p:grpSpPr>
        <p:grpSp>
          <p:nvGrpSpPr>
            <p:cNvPr id="51" name="Group 1">
              <a:extLst>
                <a:ext uri="{FF2B5EF4-FFF2-40B4-BE49-F238E27FC236}">
                  <a16:creationId xmlns:a16="http://schemas.microsoft.com/office/drawing/2014/main" id="{0DDF81CD-BA85-4547-AFF7-DB4138D2F5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945" y="5041853"/>
              <a:ext cx="1091879" cy="763409"/>
              <a:chOff x="1524000" y="26987"/>
              <a:chExt cx="1989979" cy="1169886"/>
            </a:xfrm>
          </p:grpSpPr>
          <p:sp>
            <p:nvSpPr>
              <p:cNvPr id="57" name="Freeform 95">
                <a:extLst>
                  <a:ext uri="{FF2B5EF4-FFF2-40B4-BE49-F238E27FC236}">
                    <a16:creationId xmlns:a16="http://schemas.microsoft.com/office/drawing/2014/main" id="{0F0809B3-3B9D-49CA-BB39-22EEC454B00F}"/>
                  </a:ext>
                </a:extLst>
              </p:cNvPr>
              <p:cNvSpPr/>
              <p:nvPr/>
            </p:nvSpPr>
            <p:spPr>
              <a:xfrm>
                <a:off x="1524000" y="1158556"/>
                <a:ext cx="267638" cy="0"/>
              </a:xfrm>
              <a:custGeom>
                <a:avLst/>
                <a:gdLst>
                  <a:gd name="connsiteX0" fmla="*/ 0 w 266330"/>
                  <a:gd name="connsiteY0" fmla="*/ 0 h 0"/>
                  <a:gd name="connsiteX1" fmla="*/ 266330 w 266330"/>
                  <a:gd name="connsiteY1" fmla="*/ 0 h 0"/>
                  <a:gd name="connsiteX2" fmla="*/ 266330 w 26633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330">
                    <a:moveTo>
                      <a:pt x="0" y="0"/>
                    </a:moveTo>
                    <a:lnTo>
                      <a:pt x="266330" y="0"/>
                    </a:lnTo>
                    <a:lnTo>
                      <a:pt x="266330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58" name="Freeform 96">
                <a:extLst>
                  <a:ext uri="{FF2B5EF4-FFF2-40B4-BE49-F238E27FC236}">
                    <a16:creationId xmlns:a16="http://schemas.microsoft.com/office/drawing/2014/main" id="{A8BD8867-0D49-47A0-B2F7-CA85008D992A}"/>
                  </a:ext>
                </a:extLst>
              </p:cNvPr>
              <p:cNvSpPr/>
              <p:nvPr/>
            </p:nvSpPr>
            <p:spPr>
              <a:xfrm>
                <a:off x="1791638" y="26987"/>
                <a:ext cx="0" cy="1153893"/>
              </a:xfrm>
              <a:custGeom>
                <a:avLst/>
                <a:gdLst>
                  <a:gd name="connsiteX0" fmla="*/ 0 w 0"/>
                  <a:gd name="connsiteY0" fmla="*/ 1154098 h 1154098"/>
                  <a:gd name="connsiteX1" fmla="*/ 0 w 0"/>
                  <a:gd name="connsiteY1" fmla="*/ 0 h 1154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154098">
                    <a:moveTo>
                      <a:pt x="0" y="1154098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59" name="Freeform 97">
                <a:extLst>
                  <a:ext uri="{FF2B5EF4-FFF2-40B4-BE49-F238E27FC236}">
                    <a16:creationId xmlns:a16="http://schemas.microsoft.com/office/drawing/2014/main" id="{CA3FFEA6-A016-4BA8-9C38-0695649BB0CF}"/>
                  </a:ext>
                </a:extLst>
              </p:cNvPr>
              <p:cNvSpPr/>
              <p:nvPr/>
            </p:nvSpPr>
            <p:spPr>
              <a:xfrm>
                <a:off x="1791638" y="67436"/>
                <a:ext cx="571386" cy="1096412"/>
              </a:xfrm>
              <a:custGeom>
                <a:avLst/>
                <a:gdLst>
                  <a:gd name="connsiteX0" fmla="*/ 0 w 559293"/>
                  <a:gd name="connsiteY0" fmla="*/ 0 h 1109709"/>
                  <a:gd name="connsiteX1" fmla="*/ 71022 w 559293"/>
                  <a:gd name="connsiteY1" fmla="*/ 239698 h 1109709"/>
                  <a:gd name="connsiteX2" fmla="*/ 301841 w 559293"/>
                  <a:gd name="connsiteY2" fmla="*/ 399496 h 1109709"/>
                  <a:gd name="connsiteX3" fmla="*/ 435006 w 559293"/>
                  <a:gd name="connsiteY3" fmla="*/ 630315 h 1109709"/>
                  <a:gd name="connsiteX4" fmla="*/ 559293 w 559293"/>
                  <a:gd name="connsiteY4" fmla="*/ 1109709 h 110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9293" h="1109709">
                    <a:moveTo>
                      <a:pt x="0" y="0"/>
                    </a:moveTo>
                    <a:cubicBezTo>
                      <a:pt x="10357" y="86557"/>
                      <a:pt x="20715" y="173115"/>
                      <a:pt x="71022" y="239698"/>
                    </a:cubicBezTo>
                    <a:cubicBezTo>
                      <a:pt x="121329" y="306281"/>
                      <a:pt x="241177" y="334393"/>
                      <a:pt x="301841" y="399496"/>
                    </a:cubicBezTo>
                    <a:cubicBezTo>
                      <a:pt x="362505" y="464599"/>
                      <a:pt x="392097" y="511946"/>
                      <a:pt x="435006" y="630315"/>
                    </a:cubicBezTo>
                    <a:cubicBezTo>
                      <a:pt x="477915" y="748684"/>
                      <a:pt x="518604" y="929196"/>
                      <a:pt x="559293" y="1109709"/>
                    </a:cubicBez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60" name="Freeform 98">
                <a:extLst>
                  <a:ext uri="{FF2B5EF4-FFF2-40B4-BE49-F238E27FC236}">
                    <a16:creationId xmlns:a16="http://schemas.microsoft.com/office/drawing/2014/main" id="{B6B3475E-7AB9-4932-859D-7C0FED5A7467}"/>
                  </a:ext>
                </a:extLst>
              </p:cNvPr>
              <p:cNvSpPr/>
              <p:nvPr/>
            </p:nvSpPr>
            <p:spPr>
              <a:xfrm>
                <a:off x="2358464" y="1150035"/>
                <a:ext cx="1155515" cy="46838"/>
              </a:xfrm>
              <a:custGeom>
                <a:avLst/>
                <a:gdLst>
                  <a:gd name="connsiteX0" fmla="*/ 0 w 497149"/>
                  <a:gd name="connsiteY0" fmla="*/ 0 h 0"/>
                  <a:gd name="connsiteX1" fmla="*/ 435006 w 497149"/>
                  <a:gd name="connsiteY1" fmla="*/ 0 h 0"/>
                  <a:gd name="connsiteX2" fmla="*/ 497149 w 497149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7149">
                    <a:moveTo>
                      <a:pt x="0" y="0"/>
                    </a:moveTo>
                    <a:lnTo>
                      <a:pt x="435006" y="0"/>
                    </a:lnTo>
                    <a:lnTo>
                      <a:pt x="497149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</p:grpSp>
        <p:sp>
          <p:nvSpPr>
            <p:cNvPr id="52" name="CasellaDiTesto 14339">
              <a:extLst>
                <a:ext uri="{FF2B5EF4-FFF2-40B4-BE49-F238E27FC236}">
                  <a16:creationId xmlns:a16="http://schemas.microsoft.com/office/drawing/2014/main" id="{3C64F68A-BBCB-4586-B8E7-3E0A15969EB8}"/>
                </a:ext>
              </a:extLst>
            </p:cNvPr>
            <p:cNvSpPr txBox="1"/>
            <p:nvPr/>
          </p:nvSpPr>
          <p:spPr>
            <a:xfrm>
              <a:off x="1710214" y="4733440"/>
              <a:ext cx="1541366" cy="331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Action Potential</a:t>
              </a:r>
            </a:p>
          </p:txBody>
        </p:sp>
        <p:cxnSp>
          <p:nvCxnSpPr>
            <p:cNvPr id="53" name="Connettore 1 2">
              <a:extLst>
                <a:ext uri="{FF2B5EF4-FFF2-40B4-BE49-F238E27FC236}">
                  <a16:creationId xmlns:a16="http://schemas.microsoft.com/office/drawing/2014/main" id="{34AE6FC0-EC35-4F24-8DA1-E01C8F177ECF}"/>
                </a:ext>
              </a:extLst>
            </p:cNvPr>
            <p:cNvCxnSpPr/>
            <p:nvPr/>
          </p:nvCxnSpPr>
          <p:spPr>
            <a:xfrm>
              <a:off x="1763688" y="5085184"/>
              <a:ext cx="0" cy="648072"/>
            </a:xfrm>
            <a:prstGeom prst="line">
              <a:avLst/>
            </a:prstGeom>
            <a:noFill/>
            <a:ln w="19050" cap="rnd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54" name="CasellaDiTesto 3">
              <a:extLst>
                <a:ext uri="{FF2B5EF4-FFF2-40B4-BE49-F238E27FC236}">
                  <a16:creationId xmlns:a16="http://schemas.microsoft.com/office/drawing/2014/main" id="{6D0B0630-96F0-4A2D-AC89-55310470E92C}"/>
                </a:ext>
              </a:extLst>
            </p:cNvPr>
            <p:cNvSpPr txBox="1"/>
            <p:nvPr/>
          </p:nvSpPr>
          <p:spPr>
            <a:xfrm rot="16200000">
              <a:off x="1229627" y="5270434"/>
              <a:ext cx="769129" cy="298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100 mV</a:t>
              </a:r>
            </a:p>
          </p:txBody>
        </p:sp>
        <p:cxnSp>
          <p:nvCxnSpPr>
            <p:cNvPr id="55" name="Connettore 1 12">
              <a:extLst>
                <a:ext uri="{FF2B5EF4-FFF2-40B4-BE49-F238E27FC236}">
                  <a16:creationId xmlns:a16="http://schemas.microsoft.com/office/drawing/2014/main" id="{010B2773-66C5-4E5A-A8A4-79782AC15B5C}"/>
                </a:ext>
              </a:extLst>
            </p:cNvPr>
            <p:cNvCxnSpPr/>
            <p:nvPr/>
          </p:nvCxnSpPr>
          <p:spPr>
            <a:xfrm flipH="1">
              <a:off x="1979712" y="5877272"/>
              <a:ext cx="396044" cy="0"/>
            </a:xfrm>
            <a:prstGeom prst="line">
              <a:avLst/>
            </a:prstGeom>
            <a:noFill/>
            <a:ln w="19050" cap="rnd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56" name="CasellaDiTesto 13">
              <a:extLst>
                <a:ext uri="{FF2B5EF4-FFF2-40B4-BE49-F238E27FC236}">
                  <a16:creationId xmlns:a16="http://schemas.microsoft.com/office/drawing/2014/main" id="{6A8DD841-9794-41CC-A889-F23C84191526}"/>
                </a:ext>
              </a:extLst>
            </p:cNvPr>
            <p:cNvSpPr txBox="1"/>
            <p:nvPr/>
          </p:nvSpPr>
          <p:spPr>
            <a:xfrm>
              <a:off x="1743923" y="5857864"/>
              <a:ext cx="777766" cy="331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 50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ms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Eurostile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DE37154-B225-46DE-8C20-28B677B50B65}"/>
              </a:ext>
            </a:extLst>
          </p:cNvPr>
          <p:cNvGrpSpPr/>
          <p:nvPr/>
        </p:nvGrpSpPr>
        <p:grpSpPr>
          <a:xfrm flipH="1">
            <a:off x="3599309" y="925294"/>
            <a:ext cx="2041585" cy="1988115"/>
            <a:chOff x="5022000" y="1786715"/>
            <a:chExt cx="2041585" cy="1988115"/>
          </a:xfrm>
        </p:grpSpPr>
        <p:pic>
          <p:nvPicPr>
            <p:cNvPr id="62" name="Immagine 67">
              <a:extLst>
                <a:ext uri="{FF2B5EF4-FFF2-40B4-BE49-F238E27FC236}">
                  <a16:creationId xmlns:a16="http://schemas.microsoft.com/office/drawing/2014/main" id="{01AB2C17-7AEE-4483-BED7-08D88BE42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69222">
              <a:off x="5048735" y="1759980"/>
              <a:ext cx="1988115" cy="2041585"/>
            </a:xfrm>
            <a:prstGeom prst="rect">
              <a:avLst/>
            </a:prstGeom>
          </p:spPr>
        </p:pic>
        <p:grpSp>
          <p:nvGrpSpPr>
            <p:cNvPr id="63" name="Gruppo 68">
              <a:extLst>
                <a:ext uri="{FF2B5EF4-FFF2-40B4-BE49-F238E27FC236}">
                  <a16:creationId xmlns:a16="http://schemas.microsoft.com/office/drawing/2014/main" id="{CAC0CEB0-D442-458C-997F-3F63194BCF2F}"/>
                </a:ext>
              </a:extLst>
            </p:cNvPr>
            <p:cNvGrpSpPr/>
            <p:nvPr/>
          </p:nvGrpSpPr>
          <p:grpSpPr>
            <a:xfrm rot="17869222">
              <a:off x="5109183" y="2776116"/>
              <a:ext cx="1033828" cy="906162"/>
              <a:chOff x="3075630" y="4053984"/>
              <a:chExt cx="1033828" cy="906162"/>
            </a:xfrm>
          </p:grpSpPr>
          <p:sp>
            <p:nvSpPr>
              <p:cNvPr id="64" name="Ovale 69">
                <a:extLst>
                  <a:ext uri="{FF2B5EF4-FFF2-40B4-BE49-F238E27FC236}">
                    <a16:creationId xmlns:a16="http://schemas.microsoft.com/office/drawing/2014/main" id="{7577B420-A891-4900-BED1-337FCC3F03F0}"/>
                  </a:ext>
                </a:extLst>
              </p:cNvPr>
              <p:cNvSpPr/>
              <p:nvPr/>
            </p:nvSpPr>
            <p:spPr>
              <a:xfrm rot="1370307">
                <a:off x="3717398" y="4298786"/>
                <a:ext cx="392060" cy="59313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cxnSp>
            <p:nvCxnSpPr>
              <p:cNvPr id="65" name="Connettore 1 70">
                <a:extLst>
                  <a:ext uri="{FF2B5EF4-FFF2-40B4-BE49-F238E27FC236}">
                    <a16:creationId xmlns:a16="http://schemas.microsoft.com/office/drawing/2014/main" id="{E705472C-AC8C-4D4C-844F-954FAF9A11F4}"/>
                  </a:ext>
                </a:extLst>
              </p:cNvPr>
              <p:cNvCxnSpPr/>
              <p:nvPr/>
            </p:nvCxnSpPr>
            <p:spPr>
              <a:xfrm flipH="1" flipV="1">
                <a:off x="4067708" y="4186841"/>
                <a:ext cx="27679" cy="132857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ttore 1 71">
                <a:extLst>
                  <a:ext uri="{FF2B5EF4-FFF2-40B4-BE49-F238E27FC236}">
                    <a16:creationId xmlns:a16="http://schemas.microsoft.com/office/drawing/2014/main" id="{2BE28380-2CC4-4103-8B35-0EF8A87AA881}"/>
                  </a:ext>
                </a:extLst>
              </p:cNvPr>
              <p:cNvCxnSpPr/>
              <p:nvPr/>
            </p:nvCxnSpPr>
            <p:spPr>
              <a:xfrm flipH="1" flipV="1">
                <a:off x="3904085" y="4073236"/>
                <a:ext cx="80728" cy="20958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ttore 1 72">
                <a:extLst>
                  <a:ext uri="{FF2B5EF4-FFF2-40B4-BE49-F238E27FC236}">
                    <a16:creationId xmlns:a16="http://schemas.microsoft.com/office/drawing/2014/main" id="{A075A031-41D0-4801-89AF-5C78E370B4C1}"/>
                  </a:ext>
                </a:extLst>
              </p:cNvPr>
              <p:cNvCxnSpPr/>
              <p:nvPr/>
            </p:nvCxnSpPr>
            <p:spPr>
              <a:xfrm flipH="1" flipV="1">
                <a:off x="3685488" y="4053984"/>
                <a:ext cx="190989" cy="270641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ttore 1 73">
                <a:extLst>
                  <a:ext uri="{FF2B5EF4-FFF2-40B4-BE49-F238E27FC236}">
                    <a16:creationId xmlns:a16="http://schemas.microsoft.com/office/drawing/2014/main" id="{DDF9E015-FEB3-4DC5-A33D-9699E9B78B16}"/>
                  </a:ext>
                </a:extLst>
              </p:cNvPr>
              <p:cNvCxnSpPr/>
              <p:nvPr/>
            </p:nvCxnSpPr>
            <p:spPr>
              <a:xfrm flipH="1" flipV="1">
                <a:off x="3366167" y="4064686"/>
                <a:ext cx="370546" cy="300512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ttore 1 74">
                <a:extLst>
                  <a:ext uri="{FF2B5EF4-FFF2-40B4-BE49-F238E27FC236}">
                    <a16:creationId xmlns:a16="http://schemas.microsoft.com/office/drawing/2014/main" id="{75C6943F-5722-4242-8712-279718073E22}"/>
                  </a:ext>
                </a:extLst>
              </p:cNvPr>
              <p:cNvCxnSpPr/>
              <p:nvPr/>
            </p:nvCxnSpPr>
            <p:spPr>
              <a:xfrm flipH="1" flipV="1">
                <a:off x="3075630" y="4293216"/>
                <a:ext cx="582251" cy="24112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ttore 1 75">
                <a:extLst>
                  <a:ext uri="{FF2B5EF4-FFF2-40B4-BE49-F238E27FC236}">
                    <a16:creationId xmlns:a16="http://schemas.microsoft.com/office/drawing/2014/main" id="{941C08E5-1BE7-47AD-8FC7-D2745D941CA6}"/>
                  </a:ext>
                </a:extLst>
              </p:cNvPr>
              <p:cNvCxnSpPr/>
              <p:nvPr/>
            </p:nvCxnSpPr>
            <p:spPr>
              <a:xfrm flipH="1" flipV="1">
                <a:off x="3116764" y="4610593"/>
                <a:ext cx="420209" cy="24217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ttore 1 76">
                <a:extLst>
                  <a:ext uri="{FF2B5EF4-FFF2-40B4-BE49-F238E27FC236}">
                    <a16:creationId xmlns:a16="http://schemas.microsoft.com/office/drawing/2014/main" id="{A88186F5-8C18-491A-BC10-42C12DE1FD47}"/>
                  </a:ext>
                </a:extLst>
              </p:cNvPr>
              <p:cNvCxnSpPr/>
              <p:nvPr/>
            </p:nvCxnSpPr>
            <p:spPr>
              <a:xfrm flipH="1">
                <a:off x="3348067" y="4815577"/>
                <a:ext cx="292903" cy="78441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ttore 1 77">
                <a:extLst>
                  <a:ext uri="{FF2B5EF4-FFF2-40B4-BE49-F238E27FC236}">
                    <a16:creationId xmlns:a16="http://schemas.microsoft.com/office/drawing/2014/main" id="{926165BC-3BE4-4DF1-8DDA-FE06692E688E}"/>
                  </a:ext>
                </a:extLst>
              </p:cNvPr>
              <p:cNvCxnSpPr/>
              <p:nvPr/>
            </p:nvCxnSpPr>
            <p:spPr>
              <a:xfrm flipH="1">
                <a:off x="3640970" y="4879308"/>
                <a:ext cx="106022" cy="8083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3" name="Immagine 6">
            <a:extLst>
              <a:ext uri="{FF2B5EF4-FFF2-40B4-BE49-F238E27FC236}">
                <a16:creationId xmlns:a16="http://schemas.microsoft.com/office/drawing/2014/main" id="{8DD8B53B-3500-4B25-9710-5D15CE49FE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4" t="1" r="-547" b="-2063"/>
          <a:stretch/>
        </p:blipFill>
        <p:spPr>
          <a:xfrm>
            <a:off x="1120789" y="2837675"/>
            <a:ext cx="3370491" cy="1807073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FDFC77D-EC56-40A3-95E6-328C4C829191}"/>
              </a:ext>
            </a:extLst>
          </p:cNvPr>
          <p:cNvSpPr txBox="1"/>
          <p:nvPr/>
        </p:nvSpPr>
        <p:spPr>
          <a:xfrm>
            <a:off x="107906" y="4722397"/>
            <a:ext cx="3970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Light-sensitive ion channels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92AB00-811C-48AB-B0AA-F4A939CAA0F8}"/>
              </a:ext>
            </a:extLst>
          </p:cNvPr>
          <p:cNvSpPr txBox="1"/>
          <p:nvPr/>
        </p:nvSpPr>
        <p:spPr>
          <a:xfrm>
            <a:off x="966946" y="2211260"/>
            <a:ext cx="289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Optogenetics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4C9B19-C9C2-44AB-AD00-391CEA62D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DB0A9-FE40-4EB5-AC00-E39E2F68E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15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48" grpId="0"/>
      <p:bldP spid="49" grpId="0"/>
      <p:bldP spid="74" grpId="0"/>
      <p:bldP spid="7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FCE7B9C-4284-4DE6-B534-8567FD61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101" y="685800"/>
            <a:ext cx="10877797" cy="1485900"/>
          </a:xfrm>
        </p:spPr>
        <p:txBody>
          <a:bodyPr/>
          <a:lstStyle/>
          <a:p>
            <a:r>
              <a:rPr lang="en-US" dirty="0"/>
              <a:t>Cardiac conduction</a:t>
            </a:r>
            <a:endParaRPr lang="en-GB" dirty="0"/>
          </a:p>
        </p:txBody>
      </p:sp>
      <p:pic>
        <p:nvPicPr>
          <p:cNvPr id="9" name="Picture 2" descr="Image result for marie curie fellowship">
            <a:extLst>
              <a:ext uri="{FF2B5EF4-FFF2-40B4-BE49-F238E27FC236}">
                <a16:creationId xmlns:a16="http://schemas.microsoft.com/office/drawing/2014/main" id="{CDF3D2D6-B843-43D3-B286-B748DDD15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736" y="166571"/>
            <a:ext cx="974324" cy="9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0BB2A4-A736-4E9A-A517-50ABD86C56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0C7C1"/>
              </a:clrFrom>
              <a:clrTo>
                <a:srgbClr val="D0C7C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0375" y="4772413"/>
            <a:ext cx="2932578" cy="14183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C4A69F-1665-4F90-826B-FF9DC18BB0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74" t="12659" r="3388" b="24064"/>
          <a:stretch/>
        </p:blipFill>
        <p:spPr>
          <a:xfrm>
            <a:off x="7854049" y="1863951"/>
            <a:ext cx="2640689" cy="19842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B2B452-13EC-4B02-89C3-2DC5922D6E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3D3D3"/>
              </a:clrFrom>
              <a:clrTo>
                <a:srgbClr val="D3D3D3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10861" t="5980" r="9997" b="31061"/>
          <a:stretch/>
        </p:blipFill>
        <p:spPr>
          <a:xfrm>
            <a:off x="1421285" y="4772413"/>
            <a:ext cx="3110574" cy="139054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E9824BF-26AF-446C-8895-235CE86E84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811" y="1928196"/>
            <a:ext cx="2350577" cy="18535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F9C2DD-A3AA-4AE9-84E5-D90392B95697}"/>
              </a:ext>
            </a:extLst>
          </p:cNvPr>
          <p:cNvSpPr txBox="1"/>
          <p:nvPr/>
        </p:nvSpPr>
        <p:spPr>
          <a:xfrm>
            <a:off x="7391960" y="4336656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Cable theory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5ABAB1-2E89-404C-8C97-61843AA3CECE}"/>
              </a:ext>
            </a:extLst>
          </p:cNvPr>
          <p:cNvSpPr txBox="1"/>
          <p:nvPr/>
        </p:nvSpPr>
        <p:spPr>
          <a:xfrm>
            <a:off x="1601454" y="4336656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organisation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C38D6D9-0BCA-4467-B000-EE40ADD930E6}"/>
              </a:ext>
            </a:extLst>
          </p:cNvPr>
          <p:cNvSpPr txBox="1"/>
          <p:nvPr/>
        </p:nvSpPr>
        <p:spPr>
          <a:xfrm>
            <a:off x="1601454" y="1384769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Tissue heterogeneity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98F7EA-2F14-4EC9-B3EB-279B0B5F9A0D}"/>
              </a:ext>
            </a:extLst>
          </p:cNvPr>
          <p:cNvSpPr txBox="1"/>
          <p:nvPr/>
        </p:nvSpPr>
        <p:spPr>
          <a:xfrm>
            <a:off x="7391960" y="1384769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Tissue scattering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E979E3-BED8-4B19-8AC9-C98A9C5D58AF}"/>
              </a:ext>
            </a:extLst>
          </p:cNvPr>
          <p:cNvGrpSpPr/>
          <p:nvPr/>
        </p:nvGrpSpPr>
        <p:grpSpPr>
          <a:xfrm>
            <a:off x="4934634" y="2627276"/>
            <a:ext cx="2302706" cy="2835334"/>
            <a:chOff x="5141114" y="2152273"/>
            <a:chExt cx="2302706" cy="283533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124E33-1CDF-4EE2-A57A-7E9B9D516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5673" y="3441113"/>
              <a:ext cx="1881667" cy="1546494"/>
            </a:xfrm>
            <a:prstGeom prst="rect">
              <a:avLst/>
            </a:prstGeom>
          </p:spPr>
        </p:pic>
        <p:pic>
          <p:nvPicPr>
            <p:cNvPr id="42" name="Picture 41" descr="C:\Users\Caroline\Documents\applications\MCIF_2018\figures\Picture1_new.png">
              <a:extLst>
                <a:ext uri="{FF2B5EF4-FFF2-40B4-BE49-F238E27FC236}">
                  <a16:creationId xmlns:a16="http://schemas.microsoft.com/office/drawing/2014/main" id="{155A6DC1-92D0-44E4-BB7B-ED04A57C8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6" t="56535" r="74126" b="31771"/>
            <a:stretch/>
          </p:blipFill>
          <p:spPr bwMode="auto">
            <a:xfrm>
              <a:off x="5702068" y="2417709"/>
              <a:ext cx="1741752" cy="91133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9EF1DF1-A6C6-4E64-9CA3-392867E64C69}"/>
                </a:ext>
              </a:extLst>
            </p:cNvPr>
            <p:cNvGrpSpPr/>
            <p:nvPr/>
          </p:nvGrpSpPr>
          <p:grpSpPr>
            <a:xfrm>
              <a:off x="6109163" y="2504242"/>
              <a:ext cx="1175507" cy="413534"/>
              <a:chOff x="-2104113" y="2212161"/>
              <a:chExt cx="7319765" cy="2575040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084EF10-838F-4D8E-9340-E1676327BD1E}"/>
                  </a:ext>
                </a:extLst>
              </p:cNvPr>
              <p:cNvSpPr/>
              <p:nvPr/>
            </p:nvSpPr>
            <p:spPr>
              <a:xfrm>
                <a:off x="-2104113" y="2320281"/>
                <a:ext cx="4812930" cy="2466920"/>
              </a:xfrm>
              <a:custGeom>
                <a:avLst/>
                <a:gdLst>
                  <a:gd name="connsiteX0" fmla="*/ 4400550 w 4675212"/>
                  <a:gd name="connsiteY0" fmla="*/ 514350 h 2354580"/>
                  <a:gd name="connsiteX1" fmla="*/ 4400550 w 4675212"/>
                  <a:gd name="connsiteY1" fmla="*/ 514350 h 2354580"/>
                  <a:gd name="connsiteX2" fmla="*/ 4423410 w 4675212"/>
                  <a:gd name="connsiteY2" fmla="*/ 411480 h 2354580"/>
                  <a:gd name="connsiteX3" fmla="*/ 4434840 w 4675212"/>
                  <a:gd name="connsiteY3" fmla="*/ 377190 h 2354580"/>
                  <a:gd name="connsiteX4" fmla="*/ 4457700 w 4675212"/>
                  <a:gd name="connsiteY4" fmla="*/ 342900 h 2354580"/>
                  <a:gd name="connsiteX5" fmla="*/ 4469130 w 4675212"/>
                  <a:gd name="connsiteY5" fmla="*/ 308610 h 2354580"/>
                  <a:gd name="connsiteX6" fmla="*/ 4491990 w 4675212"/>
                  <a:gd name="connsiteY6" fmla="*/ 274320 h 2354580"/>
                  <a:gd name="connsiteX7" fmla="*/ 4514850 w 4675212"/>
                  <a:gd name="connsiteY7" fmla="*/ 205740 h 2354580"/>
                  <a:gd name="connsiteX8" fmla="*/ 4594860 w 4675212"/>
                  <a:gd name="connsiteY8" fmla="*/ 102870 h 2354580"/>
                  <a:gd name="connsiteX9" fmla="*/ 4629150 w 4675212"/>
                  <a:gd name="connsiteY9" fmla="*/ 80010 h 2354580"/>
                  <a:gd name="connsiteX10" fmla="*/ 4640580 w 4675212"/>
                  <a:gd name="connsiteY10" fmla="*/ 45720 h 2354580"/>
                  <a:gd name="connsiteX11" fmla="*/ 4560570 w 4675212"/>
                  <a:gd name="connsiteY11" fmla="*/ 0 h 2354580"/>
                  <a:gd name="connsiteX12" fmla="*/ 4480560 w 4675212"/>
                  <a:gd name="connsiteY12" fmla="*/ 11430 h 2354580"/>
                  <a:gd name="connsiteX13" fmla="*/ 4366260 w 4675212"/>
                  <a:gd name="connsiteY13" fmla="*/ 45720 h 2354580"/>
                  <a:gd name="connsiteX14" fmla="*/ 4263390 w 4675212"/>
                  <a:gd name="connsiteY14" fmla="*/ 80010 h 2354580"/>
                  <a:gd name="connsiteX15" fmla="*/ 4229100 w 4675212"/>
                  <a:gd name="connsiteY15" fmla="*/ 91440 h 2354580"/>
                  <a:gd name="connsiteX16" fmla="*/ 4194810 w 4675212"/>
                  <a:gd name="connsiteY16" fmla="*/ 102870 h 2354580"/>
                  <a:gd name="connsiteX17" fmla="*/ 4149090 w 4675212"/>
                  <a:gd name="connsiteY17" fmla="*/ 114300 h 2354580"/>
                  <a:gd name="connsiteX18" fmla="*/ 4114800 w 4675212"/>
                  <a:gd name="connsiteY18" fmla="*/ 125730 h 2354580"/>
                  <a:gd name="connsiteX19" fmla="*/ 2388870 w 4675212"/>
                  <a:gd name="connsiteY19" fmla="*/ 137160 h 2354580"/>
                  <a:gd name="connsiteX20" fmla="*/ 2194560 w 4675212"/>
                  <a:gd name="connsiteY20" fmla="*/ 160020 h 2354580"/>
                  <a:gd name="connsiteX21" fmla="*/ 2068830 w 4675212"/>
                  <a:gd name="connsiteY21" fmla="*/ 171450 h 2354580"/>
                  <a:gd name="connsiteX22" fmla="*/ 2000250 w 4675212"/>
                  <a:gd name="connsiteY22" fmla="*/ 194310 h 2354580"/>
                  <a:gd name="connsiteX23" fmla="*/ 1965960 w 4675212"/>
                  <a:gd name="connsiteY23" fmla="*/ 205740 h 2354580"/>
                  <a:gd name="connsiteX24" fmla="*/ 1920240 w 4675212"/>
                  <a:gd name="connsiteY24" fmla="*/ 217170 h 2354580"/>
                  <a:gd name="connsiteX25" fmla="*/ 1851660 w 4675212"/>
                  <a:gd name="connsiteY25" fmla="*/ 251460 h 2354580"/>
                  <a:gd name="connsiteX26" fmla="*/ 1817370 w 4675212"/>
                  <a:gd name="connsiteY26" fmla="*/ 274320 h 2354580"/>
                  <a:gd name="connsiteX27" fmla="*/ 1737360 w 4675212"/>
                  <a:gd name="connsiteY27" fmla="*/ 297180 h 2354580"/>
                  <a:gd name="connsiteX28" fmla="*/ 1463040 w 4675212"/>
                  <a:gd name="connsiteY28" fmla="*/ 308610 h 2354580"/>
                  <a:gd name="connsiteX29" fmla="*/ 1348740 w 4675212"/>
                  <a:gd name="connsiteY29" fmla="*/ 342900 h 2354580"/>
                  <a:gd name="connsiteX30" fmla="*/ 1314450 w 4675212"/>
                  <a:gd name="connsiteY30" fmla="*/ 354330 h 2354580"/>
                  <a:gd name="connsiteX31" fmla="*/ 1165860 w 4675212"/>
                  <a:gd name="connsiteY31" fmla="*/ 365760 h 2354580"/>
                  <a:gd name="connsiteX32" fmla="*/ 1051560 w 4675212"/>
                  <a:gd name="connsiteY32" fmla="*/ 388620 h 2354580"/>
                  <a:gd name="connsiteX33" fmla="*/ 994410 w 4675212"/>
                  <a:gd name="connsiteY33" fmla="*/ 400050 h 2354580"/>
                  <a:gd name="connsiteX34" fmla="*/ 914400 w 4675212"/>
                  <a:gd name="connsiteY34" fmla="*/ 411480 h 2354580"/>
                  <a:gd name="connsiteX35" fmla="*/ 845820 w 4675212"/>
                  <a:gd name="connsiteY35" fmla="*/ 434340 h 2354580"/>
                  <a:gd name="connsiteX36" fmla="*/ 274320 w 4675212"/>
                  <a:gd name="connsiteY36" fmla="*/ 457200 h 2354580"/>
                  <a:gd name="connsiteX37" fmla="*/ 205740 w 4675212"/>
                  <a:gd name="connsiteY37" fmla="*/ 480060 h 2354580"/>
                  <a:gd name="connsiteX38" fmla="*/ 125730 w 4675212"/>
                  <a:gd name="connsiteY38" fmla="*/ 537210 h 2354580"/>
                  <a:gd name="connsiteX39" fmla="*/ 102870 w 4675212"/>
                  <a:gd name="connsiteY39" fmla="*/ 617220 h 2354580"/>
                  <a:gd name="connsiteX40" fmla="*/ 45720 w 4675212"/>
                  <a:gd name="connsiteY40" fmla="*/ 697230 h 2354580"/>
                  <a:gd name="connsiteX41" fmla="*/ 11430 w 4675212"/>
                  <a:gd name="connsiteY41" fmla="*/ 800100 h 2354580"/>
                  <a:gd name="connsiteX42" fmla="*/ 0 w 4675212"/>
                  <a:gd name="connsiteY42" fmla="*/ 834390 h 2354580"/>
                  <a:gd name="connsiteX43" fmla="*/ 22860 w 4675212"/>
                  <a:gd name="connsiteY43" fmla="*/ 914400 h 2354580"/>
                  <a:gd name="connsiteX44" fmla="*/ 57150 w 4675212"/>
                  <a:gd name="connsiteY44" fmla="*/ 937260 h 2354580"/>
                  <a:gd name="connsiteX45" fmla="*/ 137160 w 4675212"/>
                  <a:gd name="connsiteY45" fmla="*/ 971550 h 2354580"/>
                  <a:gd name="connsiteX46" fmla="*/ 251460 w 4675212"/>
                  <a:gd name="connsiteY46" fmla="*/ 1017270 h 2354580"/>
                  <a:gd name="connsiteX47" fmla="*/ 297180 w 4675212"/>
                  <a:gd name="connsiteY47" fmla="*/ 1028700 h 2354580"/>
                  <a:gd name="connsiteX48" fmla="*/ 365760 w 4675212"/>
                  <a:gd name="connsiteY48" fmla="*/ 1051560 h 2354580"/>
                  <a:gd name="connsiteX49" fmla="*/ 434340 w 4675212"/>
                  <a:gd name="connsiteY49" fmla="*/ 1108710 h 2354580"/>
                  <a:gd name="connsiteX50" fmla="*/ 468630 w 4675212"/>
                  <a:gd name="connsiteY50" fmla="*/ 1120140 h 2354580"/>
                  <a:gd name="connsiteX51" fmla="*/ 502920 w 4675212"/>
                  <a:gd name="connsiteY51" fmla="*/ 1143000 h 2354580"/>
                  <a:gd name="connsiteX52" fmla="*/ 605790 w 4675212"/>
                  <a:gd name="connsiteY52" fmla="*/ 1177290 h 2354580"/>
                  <a:gd name="connsiteX53" fmla="*/ 674370 w 4675212"/>
                  <a:gd name="connsiteY53" fmla="*/ 1200150 h 2354580"/>
                  <a:gd name="connsiteX54" fmla="*/ 708660 w 4675212"/>
                  <a:gd name="connsiteY54" fmla="*/ 1211580 h 2354580"/>
                  <a:gd name="connsiteX55" fmla="*/ 788670 w 4675212"/>
                  <a:gd name="connsiteY55" fmla="*/ 1234440 h 2354580"/>
                  <a:gd name="connsiteX56" fmla="*/ 902970 w 4675212"/>
                  <a:gd name="connsiteY56" fmla="*/ 1268730 h 2354580"/>
                  <a:gd name="connsiteX57" fmla="*/ 994410 w 4675212"/>
                  <a:gd name="connsiteY57" fmla="*/ 1291590 h 2354580"/>
                  <a:gd name="connsiteX58" fmla="*/ 1097280 w 4675212"/>
                  <a:gd name="connsiteY58" fmla="*/ 1337310 h 2354580"/>
                  <a:gd name="connsiteX59" fmla="*/ 1131570 w 4675212"/>
                  <a:gd name="connsiteY59" fmla="*/ 1348740 h 2354580"/>
                  <a:gd name="connsiteX60" fmla="*/ 1200150 w 4675212"/>
                  <a:gd name="connsiteY60" fmla="*/ 1394460 h 2354580"/>
                  <a:gd name="connsiteX61" fmla="*/ 1234440 w 4675212"/>
                  <a:gd name="connsiteY61" fmla="*/ 1417320 h 2354580"/>
                  <a:gd name="connsiteX62" fmla="*/ 1303020 w 4675212"/>
                  <a:gd name="connsiteY62" fmla="*/ 1440180 h 2354580"/>
                  <a:gd name="connsiteX63" fmla="*/ 1348740 w 4675212"/>
                  <a:gd name="connsiteY63" fmla="*/ 1451610 h 2354580"/>
                  <a:gd name="connsiteX64" fmla="*/ 1417320 w 4675212"/>
                  <a:gd name="connsiteY64" fmla="*/ 1474470 h 2354580"/>
                  <a:gd name="connsiteX65" fmla="*/ 1474470 w 4675212"/>
                  <a:gd name="connsiteY65" fmla="*/ 1485900 h 2354580"/>
                  <a:gd name="connsiteX66" fmla="*/ 1508760 w 4675212"/>
                  <a:gd name="connsiteY66" fmla="*/ 1497330 h 2354580"/>
                  <a:gd name="connsiteX67" fmla="*/ 1623060 w 4675212"/>
                  <a:gd name="connsiteY67" fmla="*/ 1531620 h 2354580"/>
                  <a:gd name="connsiteX68" fmla="*/ 1657350 w 4675212"/>
                  <a:gd name="connsiteY68" fmla="*/ 1543050 h 2354580"/>
                  <a:gd name="connsiteX69" fmla="*/ 1691640 w 4675212"/>
                  <a:gd name="connsiteY69" fmla="*/ 1554480 h 2354580"/>
                  <a:gd name="connsiteX70" fmla="*/ 1794510 w 4675212"/>
                  <a:gd name="connsiteY70" fmla="*/ 1600200 h 2354580"/>
                  <a:gd name="connsiteX71" fmla="*/ 1828800 w 4675212"/>
                  <a:gd name="connsiteY71" fmla="*/ 1611630 h 2354580"/>
                  <a:gd name="connsiteX72" fmla="*/ 1863090 w 4675212"/>
                  <a:gd name="connsiteY72" fmla="*/ 1634490 h 2354580"/>
                  <a:gd name="connsiteX73" fmla="*/ 1931670 w 4675212"/>
                  <a:gd name="connsiteY73" fmla="*/ 1657350 h 2354580"/>
                  <a:gd name="connsiteX74" fmla="*/ 2034540 w 4675212"/>
                  <a:gd name="connsiteY74" fmla="*/ 1680210 h 2354580"/>
                  <a:gd name="connsiteX75" fmla="*/ 2183130 w 4675212"/>
                  <a:gd name="connsiteY75" fmla="*/ 1691640 h 2354580"/>
                  <a:gd name="connsiteX76" fmla="*/ 2537460 w 4675212"/>
                  <a:gd name="connsiteY76" fmla="*/ 1714500 h 2354580"/>
                  <a:gd name="connsiteX77" fmla="*/ 2606040 w 4675212"/>
                  <a:gd name="connsiteY77" fmla="*/ 1725930 h 2354580"/>
                  <a:gd name="connsiteX78" fmla="*/ 2663190 w 4675212"/>
                  <a:gd name="connsiteY78" fmla="*/ 1737360 h 2354580"/>
                  <a:gd name="connsiteX79" fmla="*/ 2834640 w 4675212"/>
                  <a:gd name="connsiteY79" fmla="*/ 1748790 h 2354580"/>
                  <a:gd name="connsiteX80" fmla="*/ 3028950 w 4675212"/>
                  <a:gd name="connsiteY80" fmla="*/ 1771650 h 2354580"/>
                  <a:gd name="connsiteX81" fmla="*/ 3063240 w 4675212"/>
                  <a:gd name="connsiteY81" fmla="*/ 1783080 h 2354580"/>
                  <a:gd name="connsiteX82" fmla="*/ 3177540 w 4675212"/>
                  <a:gd name="connsiteY82" fmla="*/ 1794510 h 2354580"/>
                  <a:gd name="connsiteX83" fmla="*/ 3268980 w 4675212"/>
                  <a:gd name="connsiteY83" fmla="*/ 1805940 h 2354580"/>
                  <a:gd name="connsiteX84" fmla="*/ 3326130 w 4675212"/>
                  <a:gd name="connsiteY84" fmla="*/ 1817370 h 2354580"/>
                  <a:gd name="connsiteX85" fmla="*/ 3417570 w 4675212"/>
                  <a:gd name="connsiteY85" fmla="*/ 1828800 h 2354580"/>
                  <a:gd name="connsiteX86" fmla="*/ 3486150 w 4675212"/>
                  <a:gd name="connsiteY86" fmla="*/ 1851660 h 2354580"/>
                  <a:gd name="connsiteX87" fmla="*/ 3520440 w 4675212"/>
                  <a:gd name="connsiteY87" fmla="*/ 1863090 h 2354580"/>
                  <a:gd name="connsiteX88" fmla="*/ 3554730 w 4675212"/>
                  <a:gd name="connsiteY88" fmla="*/ 1885950 h 2354580"/>
                  <a:gd name="connsiteX89" fmla="*/ 3623310 w 4675212"/>
                  <a:gd name="connsiteY89" fmla="*/ 1908810 h 2354580"/>
                  <a:gd name="connsiteX90" fmla="*/ 3657600 w 4675212"/>
                  <a:gd name="connsiteY90" fmla="*/ 1920240 h 2354580"/>
                  <a:gd name="connsiteX91" fmla="*/ 3703320 w 4675212"/>
                  <a:gd name="connsiteY91" fmla="*/ 1943100 h 2354580"/>
                  <a:gd name="connsiteX92" fmla="*/ 3771900 w 4675212"/>
                  <a:gd name="connsiteY92" fmla="*/ 1965960 h 2354580"/>
                  <a:gd name="connsiteX93" fmla="*/ 3840480 w 4675212"/>
                  <a:gd name="connsiteY93" fmla="*/ 2000250 h 2354580"/>
                  <a:gd name="connsiteX94" fmla="*/ 3874770 w 4675212"/>
                  <a:gd name="connsiteY94" fmla="*/ 2034540 h 2354580"/>
                  <a:gd name="connsiteX95" fmla="*/ 3909060 w 4675212"/>
                  <a:gd name="connsiteY95" fmla="*/ 2057400 h 2354580"/>
                  <a:gd name="connsiteX96" fmla="*/ 3931920 w 4675212"/>
                  <a:gd name="connsiteY96" fmla="*/ 2125980 h 2354580"/>
                  <a:gd name="connsiteX97" fmla="*/ 3943350 w 4675212"/>
                  <a:gd name="connsiteY97" fmla="*/ 2160270 h 2354580"/>
                  <a:gd name="connsiteX98" fmla="*/ 4057650 w 4675212"/>
                  <a:gd name="connsiteY98" fmla="*/ 2297430 h 2354580"/>
                  <a:gd name="connsiteX99" fmla="*/ 4091940 w 4675212"/>
                  <a:gd name="connsiteY99" fmla="*/ 2331720 h 2354580"/>
                  <a:gd name="connsiteX100" fmla="*/ 4171950 w 4675212"/>
                  <a:gd name="connsiteY100" fmla="*/ 2354580 h 2354580"/>
                  <a:gd name="connsiteX101" fmla="*/ 4274820 w 4675212"/>
                  <a:gd name="connsiteY101" fmla="*/ 2343150 h 2354580"/>
                  <a:gd name="connsiteX102" fmla="*/ 4331970 w 4675212"/>
                  <a:gd name="connsiteY102" fmla="*/ 2286000 h 2354580"/>
                  <a:gd name="connsiteX103" fmla="*/ 4366260 w 4675212"/>
                  <a:gd name="connsiteY103" fmla="*/ 2263140 h 2354580"/>
                  <a:gd name="connsiteX104" fmla="*/ 4400550 w 4675212"/>
                  <a:gd name="connsiteY104" fmla="*/ 2194560 h 2354580"/>
                  <a:gd name="connsiteX105" fmla="*/ 4423410 w 4675212"/>
                  <a:gd name="connsiteY105" fmla="*/ 2160270 h 2354580"/>
                  <a:gd name="connsiteX106" fmla="*/ 4491990 w 4675212"/>
                  <a:gd name="connsiteY106" fmla="*/ 2045970 h 2354580"/>
                  <a:gd name="connsiteX107" fmla="*/ 4594860 w 4675212"/>
                  <a:gd name="connsiteY107" fmla="*/ 1988820 h 2354580"/>
                  <a:gd name="connsiteX108" fmla="*/ 4629150 w 4675212"/>
                  <a:gd name="connsiteY108" fmla="*/ 1977390 h 2354580"/>
                  <a:gd name="connsiteX109" fmla="*/ 4663440 w 4675212"/>
                  <a:gd name="connsiteY109" fmla="*/ 1943100 h 2354580"/>
                  <a:gd name="connsiteX110" fmla="*/ 4652010 w 4675212"/>
                  <a:gd name="connsiteY110" fmla="*/ 1805940 h 2354580"/>
                  <a:gd name="connsiteX111" fmla="*/ 4629150 w 4675212"/>
                  <a:gd name="connsiteY111" fmla="*/ 1760220 h 2354580"/>
                  <a:gd name="connsiteX112" fmla="*/ 4560570 w 4675212"/>
                  <a:gd name="connsiteY112" fmla="*/ 1714500 h 2354580"/>
                  <a:gd name="connsiteX113" fmla="*/ 4526280 w 4675212"/>
                  <a:gd name="connsiteY113" fmla="*/ 1691640 h 2354580"/>
                  <a:gd name="connsiteX114" fmla="*/ 4457700 w 4675212"/>
                  <a:gd name="connsiteY114" fmla="*/ 1668780 h 2354580"/>
                  <a:gd name="connsiteX115" fmla="*/ 4423410 w 4675212"/>
                  <a:gd name="connsiteY115" fmla="*/ 1657350 h 2354580"/>
                  <a:gd name="connsiteX116" fmla="*/ 4377690 w 4675212"/>
                  <a:gd name="connsiteY116" fmla="*/ 1645920 h 2354580"/>
                  <a:gd name="connsiteX117" fmla="*/ 4354830 w 4675212"/>
                  <a:gd name="connsiteY117" fmla="*/ 1348740 h 2354580"/>
                  <a:gd name="connsiteX118" fmla="*/ 4377690 w 4675212"/>
                  <a:gd name="connsiteY118" fmla="*/ 1234440 h 2354580"/>
                  <a:gd name="connsiteX119" fmla="*/ 4389120 w 4675212"/>
                  <a:gd name="connsiteY119" fmla="*/ 1200150 h 2354580"/>
                  <a:gd name="connsiteX120" fmla="*/ 4400550 w 4675212"/>
                  <a:gd name="connsiteY120" fmla="*/ 1143000 h 2354580"/>
                  <a:gd name="connsiteX121" fmla="*/ 4389120 w 4675212"/>
                  <a:gd name="connsiteY121" fmla="*/ 742950 h 2354580"/>
                  <a:gd name="connsiteX122" fmla="*/ 4377690 w 4675212"/>
                  <a:gd name="connsiteY122" fmla="*/ 640080 h 2354580"/>
                  <a:gd name="connsiteX123" fmla="*/ 4354830 w 4675212"/>
                  <a:gd name="connsiteY123" fmla="*/ 548640 h 2354580"/>
                  <a:gd name="connsiteX124" fmla="*/ 4366260 w 4675212"/>
                  <a:gd name="connsiteY124" fmla="*/ 468630 h 2354580"/>
                  <a:gd name="connsiteX125" fmla="*/ 4400550 w 4675212"/>
                  <a:gd name="connsiteY125" fmla="*/ 514350 h 2354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4675212" h="2354580">
                    <a:moveTo>
                      <a:pt x="4400550" y="514350"/>
                    </a:moveTo>
                    <a:lnTo>
                      <a:pt x="4400550" y="514350"/>
                    </a:lnTo>
                    <a:cubicBezTo>
                      <a:pt x="4408170" y="480060"/>
                      <a:pt x="4414891" y="445558"/>
                      <a:pt x="4423410" y="411480"/>
                    </a:cubicBezTo>
                    <a:cubicBezTo>
                      <a:pt x="4426332" y="399791"/>
                      <a:pt x="4429452" y="387966"/>
                      <a:pt x="4434840" y="377190"/>
                    </a:cubicBezTo>
                    <a:cubicBezTo>
                      <a:pt x="4440983" y="364903"/>
                      <a:pt x="4451557" y="355187"/>
                      <a:pt x="4457700" y="342900"/>
                    </a:cubicBezTo>
                    <a:cubicBezTo>
                      <a:pt x="4463088" y="332124"/>
                      <a:pt x="4463742" y="319386"/>
                      <a:pt x="4469130" y="308610"/>
                    </a:cubicBezTo>
                    <a:cubicBezTo>
                      <a:pt x="4475273" y="296323"/>
                      <a:pt x="4486411" y="286873"/>
                      <a:pt x="4491990" y="274320"/>
                    </a:cubicBezTo>
                    <a:cubicBezTo>
                      <a:pt x="4501777" y="252300"/>
                      <a:pt x="4501484" y="225790"/>
                      <a:pt x="4514850" y="205740"/>
                    </a:cubicBezTo>
                    <a:cubicBezTo>
                      <a:pt x="4546711" y="157949"/>
                      <a:pt x="4554572" y="136443"/>
                      <a:pt x="4594860" y="102870"/>
                    </a:cubicBezTo>
                    <a:cubicBezTo>
                      <a:pt x="4605413" y="94076"/>
                      <a:pt x="4617720" y="87630"/>
                      <a:pt x="4629150" y="80010"/>
                    </a:cubicBezTo>
                    <a:cubicBezTo>
                      <a:pt x="4632960" y="68580"/>
                      <a:pt x="4644390" y="57150"/>
                      <a:pt x="4640580" y="45720"/>
                    </a:cubicBezTo>
                    <a:cubicBezTo>
                      <a:pt x="4628199" y="8576"/>
                      <a:pt x="4589885" y="7329"/>
                      <a:pt x="4560570" y="0"/>
                    </a:cubicBezTo>
                    <a:cubicBezTo>
                      <a:pt x="4533900" y="3810"/>
                      <a:pt x="4507066" y="6611"/>
                      <a:pt x="4480560" y="11430"/>
                    </a:cubicBezTo>
                    <a:cubicBezTo>
                      <a:pt x="4442557" y="18340"/>
                      <a:pt x="4402047" y="33791"/>
                      <a:pt x="4366260" y="45720"/>
                    </a:cubicBezTo>
                    <a:lnTo>
                      <a:pt x="4263390" y="80010"/>
                    </a:lnTo>
                    <a:lnTo>
                      <a:pt x="4229100" y="91440"/>
                    </a:lnTo>
                    <a:cubicBezTo>
                      <a:pt x="4217670" y="95250"/>
                      <a:pt x="4206499" y="99948"/>
                      <a:pt x="4194810" y="102870"/>
                    </a:cubicBezTo>
                    <a:cubicBezTo>
                      <a:pt x="4179570" y="106680"/>
                      <a:pt x="4164195" y="109984"/>
                      <a:pt x="4149090" y="114300"/>
                    </a:cubicBezTo>
                    <a:cubicBezTo>
                      <a:pt x="4137505" y="117610"/>
                      <a:pt x="4126847" y="125574"/>
                      <a:pt x="4114800" y="125730"/>
                    </a:cubicBezTo>
                    <a:lnTo>
                      <a:pt x="2388870" y="137160"/>
                    </a:lnTo>
                    <a:cubicBezTo>
                      <a:pt x="2302537" y="165938"/>
                      <a:pt x="2372418" y="145791"/>
                      <a:pt x="2194560" y="160020"/>
                    </a:cubicBezTo>
                    <a:cubicBezTo>
                      <a:pt x="2152611" y="163376"/>
                      <a:pt x="2110740" y="167640"/>
                      <a:pt x="2068830" y="171450"/>
                    </a:cubicBezTo>
                    <a:lnTo>
                      <a:pt x="2000250" y="194310"/>
                    </a:lnTo>
                    <a:cubicBezTo>
                      <a:pt x="1988820" y="198120"/>
                      <a:pt x="1977649" y="202818"/>
                      <a:pt x="1965960" y="205740"/>
                    </a:cubicBezTo>
                    <a:lnTo>
                      <a:pt x="1920240" y="217170"/>
                    </a:lnTo>
                    <a:cubicBezTo>
                      <a:pt x="1821970" y="282684"/>
                      <a:pt x="1946304" y="204138"/>
                      <a:pt x="1851660" y="251460"/>
                    </a:cubicBezTo>
                    <a:cubicBezTo>
                      <a:pt x="1839373" y="257603"/>
                      <a:pt x="1829657" y="268177"/>
                      <a:pt x="1817370" y="274320"/>
                    </a:cubicBezTo>
                    <a:cubicBezTo>
                      <a:pt x="1805654" y="280178"/>
                      <a:pt x="1745905" y="296570"/>
                      <a:pt x="1737360" y="297180"/>
                    </a:cubicBezTo>
                    <a:cubicBezTo>
                      <a:pt x="1646073" y="303700"/>
                      <a:pt x="1554480" y="304800"/>
                      <a:pt x="1463040" y="308610"/>
                    </a:cubicBezTo>
                    <a:cubicBezTo>
                      <a:pt x="1393943" y="325884"/>
                      <a:pt x="1432223" y="315072"/>
                      <a:pt x="1348740" y="342900"/>
                    </a:cubicBezTo>
                    <a:cubicBezTo>
                      <a:pt x="1337310" y="346710"/>
                      <a:pt x="1326463" y="353406"/>
                      <a:pt x="1314450" y="354330"/>
                    </a:cubicBezTo>
                    <a:lnTo>
                      <a:pt x="1165860" y="365760"/>
                    </a:lnTo>
                    <a:lnTo>
                      <a:pt x="1051560" y="388620"/>
                    </a:lnTo>
                    <a:cubicBezTo>
                      <a:pt x="1032510" y="392430"/>
                      <a:pt x="1013642" y="397303"/>
                      <a:pt x="994410" y="400050"/>
                    </a:cubicBezTo>
                    <a:lnTo>
                      <a:pt x="914400" y="411480"/>
                    </a:lnTo>
                    <a:cubicBezTo>
                      <a:pt x="891540" y="419100"/>
                      <a:pt x="869589" y="430379"/>
                      <a:pt x="845820" y="434340"/>
                    </a:cubicBezTo>
                    <a:cubicBezTo>
                      <a:pt x="611838" y="473337"/>
                      <a:pt x="800409" y="445243"/>
                      <a:pt x="274320" y="457200"/>
                    </a:cubicBezTo>
                    <a:cubicBezTo>
                      <a:pt x="251460" y="464820"/>
                      <a:pt x="222779" y="463021"/>
                      <a:pt x="205740" y="480060"/>
                    </a:cubicBezTo>
                    <a:cubicBezTo>
                      <a:pt x="159402" y="526398"/>
                      <a:pt x="185908" y="507121"/>
                      <a:pt x="125730" y="537210"/>
                    </a:cubicBezTo>
                    <a:cubicBezTo>
                      <a:pt x="123256" y="547108"/>
                      <a:pt x="110158" y="604466"/>
                      <a:pt x="102870" y="617220"/>
                    </a:cubicBezTo>
                    <a:cubicBezTo>
                      <a:pt x="94427" y="631996"/>
                      <a:pt x="54565" y="677328"/>
                      <a:pt x="45720" y="697230"/>
                    </a:cubicBezTo>
                    <a:lnTo>
                      <a:pt x="11430" y="800100"/>
                    </a:lnTo>
                    <a:lnTo>
                      <a:pt x="0" y="834390"/>
                    </a:lnTo>
                    <a:cubicBezTo>
                      <a:pt x="747" y="837377"/>
                      <a:pt x="16897" y="906947"/>
                      <a:pt x="22860" y="914400"/>
                    </a:cubicBezTo>
                    <a:cubicBezTo>
                      <a:pt x="31442" y="925127"/>
                      <a:pt x="45223" y="930444"/>
                      <a:pt x="57150" y="937260"/>
                    </a:cubicBezTo>
                    <a:cubicBezTo>
                      <a:pt x="132967" y="980584"/>
                      <a:pt x="73044" y="944072"/>
                      <a:pt x="137160" y="971550"/>
                    </a:cubicBezTo>
                    <a:cubicBezTo>
                      <a:pt x="203377" y="999929"/>
                      <a:pt x="168208" y="996457"/>
                      <a:pt x="251460" y="1017270"/>
                    </a:cubicBezTo>
                    <a:cubicBezTo>
                      <a:pt x="266700" y="1021080"/>
                      <a:pt x="282133" y="1024186"/>
                      <a:pt x="297180" y="1028700"/>
                    </a:cubicBezTo>
                    <a:cubicBezTo>
                      <a:pt x="320260" y="1035624"/>
                      <a:pt x="365760" y="1051560"/>
                      <a:pt x="365760" y="1051560"/>
                    </a:cubicBezTo>
                    <a:cubicBezTo>
                      <a:pt x="391039" y="1076839"/>
                      <a:pt x="402514" y="1092797"/>
                      <a:pt x="434340" y="1108710"/>
                    </a:cubicBezTo>
                    <a:cubicBezTo>
                      <a:pt x="445116" y="1114098"/>
                      <a:pt x="457854" y="1114752"/>
                      <a:pt x="468630" y="1120140"/>
                    </a:cubicBezTo>
                    <a:cubicBezTo>
                      <a:pt x="480917" y="1126283"/>
                      <a:pt x="490367" y="1137421"/>
                      <a:pt x="502920" y="1143000"/>
                    </a:cubicBezTo>
                    <a:lnTo>
                      <a:pt x="605790" y="1177290"/>
                    </a:lnTo>
                    <a:lnTo>
                      <a:pt x="674370" y="1200150"/>
                    </a:lnTo>
                    <a:cubicBezTo>
                      <a:pt x="685800" y="1203960"/>
                      <a:pt x="696971" y="1208658"/>
                      <a:pt x="708660" y="1211580"/>
                    </a:cubicBezTo>
                    <a:cubicBezTo>
                      <a:pt x="723309" y="1215242"/>
                      <a:pt x="772272" y="1226241"/>
                      <a:pt x="788670" y="1234440"/>
                    </a:cubicBezTo>
                    <a:cubicBezTo>
                      <a:pt x="885971" y="1283091"/>
                      <a:pt x="729747" y="1234085"/>
                      <a:pt x="902970" y="1268730"/>
                    </a:cubicBezTo>
                    <a:cubicBezTo>
                      <a:pt x="933778" y="1274892"/>
                      <a:pt x="994410" y="1291590"/>
                      <a:pt x="994410" y="1291590"/>
                    </a:cubicBezTo>
                    <a:cubicBezTo>
                      <a:pt x="1048750" y="1327816"/>
                      <a:pt x="1015668" y="1310106"/>
                      <a:pt x="1097280" y="1337310"/>
                    </a:cubicBezTo>
                    <a:cubicBezTo>
                      <a:pt x="1108710" y="1341120"/>
                      <a:pt x="1121545" y="1342057"/>
                      <a:pt x="1131570" y="1348740"/>
                    </a:cubicBezTo>
                    <a:lnTo>
                      <a:pt x="1200150" y="1394460"/>
                    </a:lnTo>
                    <a:cubicBezTo>
                      <a:pt x="1211580" y="1402080"/>
                      <a:pt x="1221408" y="1412976"/>
                      <a:pt x="1234440" y="1417320"/>
                    </a:cubicBezTo>
                    <a:cubicBezTo>
                      <a:pt x="1257300" y="1424940"/>
                      <a:pt x="1279643" y="1434336"/>
                      <a:pt x="1303020" y="1440180"/>
                    </a:cubicBezTo>
                    <a:cubicBezTo>
                      <a:pt x="1318260" y="1443990"/>
                      <a:pt x="1333693" y="1447096"/>
                      <a:pt x="1348740" y="1451610"/>
                    </a:cubicBezTo>
                    <a:cubicBezTo>
                      <a:pt x="1371820" y="1458534"/>
                      <a:pt x="1393691" y="1469744"/>
                      <a:pt x="1417320" y="1474470"/>
                    </a:cubicBezTo>
                    <a:cubicBezTo>
                      <a:pt x="1436370" y="1478280"/>
                      <a:pt x="1455623" y="1481188"/>
                      <a:pt x="1474470" y="1485900"/>
                    </a:cubicBezTo>
                    <a:cubicBezTo>
                      <a:pt x="1486159" y="1488822"/>
                      <a:pt x="1497175" y="1494020"/>
                      <a:pt x="1508760" y="1497330"/>
                    </a:cubicBezTo>
                    <a:cubicBezTo>
                      <a:pt x="1629680" y="1531879"/>
                      <a:pt x="1460085" y="1477295"/>
                      <a:pt x="1623060" y="1531620"/>
                    </a:cubicBezTo>
                    <a:lnTo>
                      <a:pt x="1657350" y="1543050"/>
                    </a:lnTo>
                    <a:cubicBezTo>
                      <a:pt x="1668780" y="1546860"/>
                      <a:pt x="1681615" y="1547797"/>
                      <a:pt x="1691640" y="1554480"/>
                    </a:cubicBezTo>
                    <a:cubicBezTo>
                      <a:pt x="1745980" y="1590706"/>
                      <a:pt x="1712898" y="1572996"/>
                      <a:pt x="1794510" y="1600200"/>
                    </a:cubicBezTo>
                    <a:cubicBezTo>
                      <a:pt x="1805940" y="1604010"/>
                      <a:pt x="1818775" y="1604947"/>
                      <a:pt x="1828800" y="1611630"/>
                    </a:cubicBezTo>
                    <a:cubicBezTo>
                      <a:pt x="1840230" y="1619250"/>
                      <a:pt x="1850537" y="1628911"/>
                      <a:pt x="1863090" y="1634490"/>
                    </a:cubicBezTo>
                    <a:cubicBezTo>
                      <a:pt x="1885110" y="1644277"/>
                      <a:pt x="1908810" y="1649730"/>
                      <a:pt x="1931670" y="1657350"/>
                    </a:cubicBezTo>
                    <a:cubicBezTo>
                      <a:pt x="1976684" y="1672355"/>
                      <a:pt x="1975739" y="1674020"/>
                      <a:pt x="2034540" y="1680210"/>
                    </a:cubicBezTo>
                    <a:cubicBezTo>
                      <a:pt x="2083943" y="1685410"/>
                      <a:pt x="2133569" y="1688261"/>
                      <a:pt x="2183130" y="1691640"/>
                    </a:cubicBezTo>
                    <a:lnTo>
                      <a:pt x="2537460" y="1714500"/>
                    </a:lnTo>
                    <a:lnTo>
                      <a:pt x="2606040" y="1725930"/>
                    </a:lnTo>
                    <a:cubicBezTo>
                      <a:pt x="2625154" y="1729405"/>
                      <a:pt x="2643859" y="1735427"/>
                      <a:pt x="2663190" y="1737360"/>
                    </a:cubicBezTo>
                    <a:cubicBezTo>
                      <a:pt x="2720183" y="1743059"/>
                      <a:pt x="2777490" y="1744980"/>
                      <a:pt x="2834640" y="1748790"/>
                    </a:cubicBezTo>
                    <a:cubicBezTo>
                      <a:pt x="2986486" y="1779159"/>
                      <a:pt x="2755040" y="1735129"/>
                      <a:pt x="3028950" y="1771650"/>
                    </a:cubicBezTo>
                    <a:cubicBezTo>
                      <a:pt x="3040893" y="1773242"/>
                      <a:pt x="3051332" y="1781248"/>
                      <a:pt x="3063240" y="1783080"/>
                    </a:cubicBezTo>
                    <a:cubicBezTo>
                      <a:pt x="3101085" y="1788902"/>
                      <a:pt x="3139484" y="1790282"/>
                      <a:pt x="3177540" y="1794510"/>
                    </a:cubicBezTo>
                    <a:cubicBezTo>
                      <a:pt x="3208069" y="1797902"/>
                      <a:pt x="3238620" y="1801269"/>
                      <a:pt x="3268980" y="1805940"/>
                    </a:cubicBezTo>
                    <a:cubicBezTo>
                      <a:pt x="3288181" y="1808894"/>
                      <a:pt x="3306929" y="1814416"/>
                      <a:pt x="3326130" y="1817370"/>
                    </a:cubicBezTo>
                    <a:cubicBezTo>
                      <a:pt x="3356490" y="1822041"/>
                      <a:pt x="3387090" y="1824990"/>
                      <a:pt x="3417570" y="1828800"/>
                    </a:cubicBezTo>
                    <a:lnTo>
                      <a:pt x="3486150" y="1851660"/>
                    </a:lnTo>
                    <a:cubicBezTo>
                      <a:pt x="3497580" y="1855470"/>
                      <a:pt x="3510415" y="1856407"/>
                      <a:pt x="3520440" y="1863090"/>
                    </a:cubicBezTo>
                    <a:cubicBezTo>
                      <a:pt x="3531870" y="1870710"/>
                      <a:pt x="3542177" y="1880371"/>
                      <a:pt x="3554730" y="1885950"/>
                    </a:cubicBezTo>
                    <a:cubicBezTo>
                      <a:pt x="3576750" y="1895737"/>
                      <a:pt x="3600450" y="1901190"/>
                      <a:pt x="3623310" y="1908810"/>
                    </a:cubicBezTo>
                    <a:cubicBezTo>
                      <a:pt x="3634740" y="1912620"/>
                      <a:pt x="3646824" y="1914852"/>
                      <a:pt x="3657600" y="1920240"/>
                    </a:cubicBezTo>
                    <a:cubicBezTo>
                      <a:pt x="3672840" y="1927860"/>
                      <a:pt x="3687500" y="1936772"/>
                      <a:pt x="3703320" y="1943100"/>
                    </a:cubicBezTo>
                    <a:cubicBezTo>
                      <a:pt x="3725693" y="1952049"/>
                      <a:pt x="3751850" y="1952594"/>
                      <a:pt x="3771900" y="1965960"/>
                    </a:cubicBezTo>
                    <a:cubicBezTo>
                      <a:pt x="3816215" y="1995503"/>
                      <a:pt x="3793158" y="1984476"/>
                      <a:pt x="3840480" y="2000250"/>
                    </a:cubicBezTo>
                    <a:cubicBezTo>
                      <a:pt x="3851910" y="2011680"/>
                      <a:pt x="3862352" y="2024192"/>
                      <a:pt x="3874770" y="2034540"/>
                    </a:cubicBezTo>
                    <a:cubicBezTo>
                      <a:pt x="3885323" y="2043334"/>
                      <a:pt x="3901779" y="2045751"/>
                      <a:pt x="3909060" y="2057400"/>
                    </a:cubicBezTo>
                    <a:cubicBezTo>
                      <a:pt x="3921831" y="2077834"/>
                      <a:pt x="3924300" y="2103120"/>
                      <a:pt x="3931920" y="2125980"/>
                    </a:cubicBezTo>
                    <a:cubicBezTo>
                      <a:pt x="3935730" y="2137410"/>
                      <a:pt x="3936667" y="2150245"/>
                      <a:pt x="3943350" y="2160270"/>
                    </a:cubicBezTo>
                    <a:cubicBezTo>
                      <a:pt x="4007003" y="2255749"/>
                      <a:pt x="3969643" y="2209423"/>
                      <a:pt x="4057650" y="2297430"/>
                    </a:cubicBezTo>
                    <a:cubicBezTo>
                      <a:pt x="4069080" y="2308860"/>
                      <a:pt x="4076605" y="2326608"/>
                      <a:pt x="4091940" y="2331720"/>
                    </a:cubicBezTo>
                    <a:cubicBezTo>
                      <a:pt x="4141133" y="2348118"/>
                      <a:pt x="4114541" y="2340228"/>
                      <a:pt x="4171950" y="2354580"/>
                    </a:cubicBezTo>
                    <a:cubicBezTo>
                      <a:pt x="4206240" y="2350770"/>
                      <a:pt x="4241349" y="2351518"/>
                      <a:pt x="4274820" y="2343150"/>
                    </a:cubicBezTo>
                    <a:cubicBezTo>
                      <a:pt x="4315460" y="2332990"/>
                      <a:pt x="4306570" y="2311400"/>
                      <a:pt x="4331970" y="2286000"/>
                    </a:cubicBezTo>
                    <a:cubicBezTo>
                      <a:pt x="4341684" y="2276286"/>
                      <a:pt x="4354830" y="2270760"/>
                      <a:pt x="4366260" y="2263140"/>
                    </a:cubicBezTo>
                    <a:cubicBezTo>
                      <a:pt x="4431774" y="2164870"/>
                      <a:pt x="4353228" y="2289204"/>
                      <a:pt x="4400550" y="2194560"/>
                    </a:cubicBezTo>
                    <a:cubicBezTo>
                      <a:pt x="4406693" y="2182273"/>
                      <a:pt x="4416594" y="2172197"/>
                      <a:pt x="4423410" y="2160270"/>
                    </a:cubicBezTo>
                    <a:cubicBezTo>
                      <a:pt x="4447462" y="2118179"/>
                      <a:pt x="4454709" y="2083251"/>
                      <a:pt x="4491990" y="2045970"/>
                    </a:cubicBezTo>
                    <a:cubicBezTo>
                      <a:pt x="4543319" y="1994641"/>
                      <a:pt x="4510945" y="2016792"/>
                      <a:pt x="4594860" y="1988820"/>
                    </a:cubicBezTo>
                    <a:lnTo>
                      <a:pt x="4629150" y="1977390"/>
                    </a:lnTo>
                    <a:cubicBezTo>
                      <a:pt x="4640580" y="1965960"/>
                      <a:pt x="4654474" y="1956550"/>
                      <a:pt x="4663440" y="1943100"/>
                    </a:cubicBezTo>
                    <a:cubicBezTo>
                      <a:pt x="4690796" y="1902066"/>
                      <a:pt x="4663437" y="1843078"/>
                      <a:pt x="4652010" y="1805940"/>
                    </a:cubicBezTo>
                    <a:cubicBezTo>
                      <a:pt x="4646999" y="1789655"/>
                      <a:pt x="4641198" y="1772268"/>
                      <a:pt x="4629150" y="1760220"/>
                    </a:cubicBezTo>
                    <a:cubicBezTo>
                      <a:pt x="4609723" y="1740793"/>
                      <a:pt x="4583430" y="1729740"/>
                      <a:pt x="4560570" y="1714500"/>
                    </a:cubicBezTo>
                    <a:cubicBezTo>
                      <a:pt x="4549140" y="1706880"/>
                      <a:pt x="4539312" y="1695984"/>
                      <a:pt x="4526280" y="1691640"/>
                    </a:cubicBezTo>
                    <a:lnTo>
                      <a:pt x="4457700" y="1668780"/>
                    </a:lnTo>
                    <a:cubicBezTo>
                      <a:pt x="4446270" y="1664970"/>
                      <a:pt x="4435099" y="1660272"/>
                      <a:pt x="4423410" y="1657350"/>
                    </a:cubicBezTo>
                    <a:lnTo>
                      <a:pt x="4377690" y="1645920"/>
                    </a:lnTo>
                    <a:cubicBezTo>
                      <a:pt x="4268286" y="1572984"/>
                      <a:pt x="4335933" y="1632189"/>
                      <a:pt x="4354830" y="1348740"/>
                    </a:cubicBezTo>
                    <a:cubicBezTo>
                      <a:pt x="4356783" y="1319452"/>
                      <a:pt x="4368814" y="1265506"/>
                      <a:pt x="4377690" y="1234440"/>
                    </a:cubicBezTo>
                    <a:cubicBezTo>
                      <a:pt x="4381000" y="1222855"/>
                      <a:pt x="4386198" y="1211839"/>
                      <a:pt x="4389120" y="1200150"/>
                    </a:cubicBezTo>
                    <a:cubicBezTo>
                      <a:pt x="4393832" y="1181303"/>
                      <a:pt x="4396740" y="1162050"/>
                      <a:pt x="4400550" y="1143000"/>
                    </a:cubicBezTo>
                    <a:cubicBezTo>
                      <a:pt x="4396740" y="1009650"/>
                      <a:pt x="4395178" y="876217"/>
                      <a:pt x="4389120" y="742950"/>
                    </a:cubicBezTo>
                    <a:cubicBezTo>
                      <a:pt x="4387553" y="708485"/>
                      <a:pt x="4383686" y="674056"/>
                      <a:pt x="4377690" y="640080"/>
                    </a:cubicBezTo>
                    <a:cubicBezTo>
                      <a:pt x="4372230" y="609140"/>
                      <a:pt x="4354830" y="548640"/>
                      <a:pt x="4354830" y="548640"/>
                    </a:cubicBezTo>
                    <a:lnTo>
                      <a:pt x="4366260" y="468630"/>
                    </a:lnTo>
                    <a:lnTo>
                      <a:pt x="4400550" y="514350"/>
                    </a:lnTo>
                    <a:close/>
                  </a:path>
                </a:pathLst>
              </a:custGeom>
              <a:solidFill>
                <a:srgbClr val="D25252"/>
              </a:solidFill>
              <a:ln w="19050">
                <a:solidFill>
                  <a:srgbClr val="B02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940D974-0FBC-4E16-9491-7B21B1C496F9}"/>
                  </a:ext>
                </a:extLst>
              </p:cNvPr>
              <p:cNvSpPr/>
              <p:nvPr/>
            </p:nvSpPr>
            <p:spPr>
              <a:xfrm>
                <a:off x="2403160" y="2212161"/>
                <a:ext cx="2812492" cy="1805941"/>
              </a:xfrm>
              <a:custGeom>
                <a:avLst/>
                <a:gdLst>
                  <a:gd name="connsiteX0" fmla="*/ 526494 w 2812494"/>
                  <a:gd name="connsiteY0" fmla="*/ 102870 h 1805940"/>
                  <a:gd name="connsiteX1" fmla="*/ 526494 w 2812494"/>
                  <a:gd name="connsiteY1" fmla="*/ 102870 h 1805940"/>
                  <a:gd name="connsiteX2" fmla="*/ 469344 w 2812494"/>
                  <a:gd name="connsiteY2" fmla="*/ 194310 h 1805940"/>
                  <a:gd name="connsiteX3" fmla="*/ 480774 w 2812494"/>
                  <a:gd name="connsiteY3" fmla="*/ 320040 h 1805940"/>
                  <a:gd name="connsiteX4" fmla="*/ 446484 w 2812494"/>
                  <a:gd name="connsiteY4" fmla="*/ 468630 h 1805940"/>
                  <a:gd name="connsiteX5" fmla="*/ 412194 w 2812494"/>
                  <a:gd name="connsiteY5" fmla="*/ 491490 h 1805940"/>
                  <a:gd name="connsiteX6" fmla="*/ 377904 w 2812494"/>
                  <a:gd name="connsiteY6" fmla="*/ 502920 h 1805940"/>
                  <a:gd name="connsiteX7" fmla="*/ 297894 w 2812494"/>
                  <a:gd name="connsiteY7" fmla="*/ 560070 h 1805940"/>
                  <a:gd name="connsiteX8" fmla="*/ 263604 w 2812494"/>
                  <a:gd name="connsiteY8" fmla="*/ 582930 h 1805940"/>
                  <a:gd name="connsiteX9" fmla="*/ 229314 w 2812494"/>
                  <a:gd name="connsiteY9" fmla="*/ 594360 h 1805940"/>
                  <a:gd name="connsiteX10" fmla="*/ 160734 w 2812494"/>
                  <a:gd name="connsiteY10" fmla="*/ 640080 h 1805940"/>
                  <a:gd name="connsiteX11" fmla="*/ 57864 w 2812494"/>
                  <a:gd name="connsiteY11" fmla="*/ 708660 h 1805940"/>
                  <a:gd name="connsiteX12" fmla="*/ 23574 w 2812494"/>
                  <a:gd name="connsiteY12" fmla="*/ 731520 h 1805940"/>
                  <a:gd name="connsiteX13" fmla="*/ 714 w 2812494"/>
                  <a:gd name="connsiteY13" fmla="*/ 800100 h 1805940"/>
                  <a:gd name="connsiteX14" fmla="*/ 23574 w 2812494"/>
                  <a:gd name="connsiteY14" fmla="*/ 902970 h 1805940"/>
                  <a:gd name="connsiteX15" fmla="*/ 115014 w 2812494"/>
                  <a:gd name="connsiteY15" fmla="*/ 1017270 h 1805940"/>
                  <a:gd name="connsiteX16" fmla="*/ 195024 w 2812494"/>
                  <a:gd name="connsiteY16" fmla="*/ 1108710 h 1805940"/>
                  <a:gd name="connsiteX17" fmla="*/ 217884 w 2812494"/>
                  <a:gd name="connsiteY17" fmla="*/ 1177290 h 1805940"/>
                  <a:gd name="connsiteX18" fmla="*/ 229314 w 2812494"/>
                  <a:gd name="connsiteY18" fmla="*/ 1223010 h 1805940"/>
                  <a:gd name="connsiteX19" fmla="*/ 252174 w 2812494"/>
                  <a:gd name="connsiteY19" fmla="*/ 1257300 h 1805940"/>
                  <a:gd name="connsiteX20" fmla="*/ 240744 w 2812494"/>
                  <a:gd name="connsiteY20" fmla="*/ 1383030 h 1805940"/>
                  <a:gd name="connsiteX21" fmla="*/ 229314 w 2812494"/>
                  <a:gd name="connsiteY21" fmla="*/ 1417320 h 1805940"/>
                  <a:gd name="connsiteX22" fmla="*/ 217884 w 2812494"/>
                  <a:gd name="connsiteY22" fmla="*/ 1463040 h 1805940"/>
                  <a:gd name="connsiteX23" fmla="*/ 252174 w 2812494"/>
                  <a:gd name="connsiteY23" fmla="*/ 1668780 h 1805940"/>
                  <a:gd name="connsiteX24" fmla="*/ 320754 w 2812494"/>
                  <a:gd name="connsiteY24" fmla="*/ 1714500 h 1805940"/>
                  <a:gd name="connsiteX25" fmla="*/ 355044 w 2812494"/>
                  <a:gd name="connsiteY25" fmla="*/ 1737360 h 1805940"/>
                  <a:gd name="connsiteX26" fmla="*/ 423624 w 2812494"/>
                  <a:gd name="connsiteY26" fmla="*/ 1760220 h 1805940"/>
                  <a:gd name="connsiteX27" fmla="*/ 457914 w 2812494"/>
                  <a:gd name="connsiteY27" fmla="*/ 1771650 h 1805940"/>
                  <a:gd name="connsiteX28" fmla="*/ 617934 w 2812494"/>
                  <a:gd name="connsiteY28" fmla="*/ 1760220 h 1805940"/>
                  <a:gd name="connsiteX29" fmla="*/ 686514 w 2812494"/>
                  <a:gd name="connsiteY29" fmla="*/ 1748790 h 1805940"/>
                  <a:gd name="connsiteX30" fmla="*/ 926544 w 2812494"/>
                  <a:gd name="connsiteY30" fmla="*/ 1737360 h 1805940"/>
                  <a:gd name="connsiteX31" fmla="*/ 995124 w 2812494"/>
                  <a:gd name="connsiteY31" fmla="*/ 1714500 h 1805940"/>
                  <a:gd name="connsiteX32" fmla="*/ 1029414 w 2812494"/>
                  <a:gd name="connsiteY32" fmla="*/ 1703070 h 1805940"/>
                  <a:gd name="connsiteX33" fmla="*/ 1109424 w 2812494"/>
                  <a:gd name="connsiteY33" fmla="*/ 1691640 h 1805940"/>
                  <a:gd name="connsiteX34" fmla="*/ 1578054 w 2812494"/>
                  <a:gd name="connsiteY34" fmla="*/ 1703070 h 1805940"/>
                  <a:gd name="connsiteX35" fmla="*/ 1680924 w 2812494"/>
                  <a:gd name="connsiteY35" fmla="*/ 1760220 h 1805940"/>
                  <a:gd name="connsiteX36" fmla="*/ 1760934 w 2812494"/>
                  <a:gd name="connsiteY36" fmla="*/ 1783080 h 1805940"/>
                  <a:gd name="connsiteX37" fmla="*/ 1840944 w 2812494"/>
                  <a:gd name="connsiteY37" fmla="*/ 1805940 h 1805940"/>
                  <a:gd name="connsiteX38" fmla="*/ 2115264 w 2812494"/>
                  <a:gd name="connsiteY38" fmla="*/ 1794510 h 1805940"/>
                  <a:gd name="connsiteX39" fmla="*/ 2172414 w 2812494"/>
                  <a:gd name="connsiteY39" fmla="*/ 1771650 h 1805940"/>
                  <a:gd name="connsiteX40" fmla="*/ 2298144 w 2812494"/>
                  <a:gd name="connsiteY40" fmla="*/ 1737360 h 1805940"/>
                  <a:gd name="connsiteX41" fmla="*/ 2332434 w 2812494"/>
                  <a:gd name="connsiteY41" fmla="*/ 1714500 h 1805940"/>
                  <a:gd name="connsiteX42" fmla="*/ 2378154 w 2812494"/>
                  <a:gd name="connsiteY42" fmla="*/ 1680210 h 1805940"/>
                  <a:gd name="connsiteX43" fmla="*/ 2423874 w 2812494"/>
                  <a:gd name="connsiteY43" fmla="*/ 1668780 h 1805940"/>
                  <a:gd name="connsiteX44" fmla="*/ 2492454 w 2812494"/>
                  <a:gd name="connsiteY44" fmla="*/ 1623060 h 1805940"/>
                  <a:gd name="connsiteX45" fmla="*/ 2549604 w 2812494"/>
                  <a:gd name="connsiteY45" fmla="*/ 1565910 h 1805940"/>
                  <a:gd name="connsiteX46" fmla="*/ 2595324 w 2812494"/>
                  <a:gd name="connsiteY46" fmla="*/ 1520190 h 1805940"/>
                  <a:gd name="connsiteX47" fmla="*/ 2641044 w 2812494"/>
                  <a:gd name="connsiteY47" fmla="*/ 1440180 h 1805940"/>
                  <a:gd name="connsiteX48" fmla="*/ 2675334 w 2812494"/>
                  <a:gd name="connsiteY48" fmla="*/ 1417320 h 1805940"/>
                  <a:gd name="connsiteX49" fmla="*/ 2721054 w 2812494"/>
                  <a:gd name="connsiteY49" fmla="*/ 1348740 h 1805940"/>
                  <a:gd name="connsiteX50" fmla="*/ 2743914 w 2812494"/>
                  <a:gd name="connsiteY50" fmla="*/ 1303020 h 1805940"/>
                  <a:gd name="connsiteX51" fmla="*/ 2755344 w 2812494"/>
                  <a:gd name="connsiteY51" fmla="*/ 1234440 h 1805940"/>
                  <a:gd name="connsiteX52" fmla="*/ 2778204 w 2812494"/>
                  <a:gd name="connsiteY52" fmla="*/ 1200150 h 1805940"/>
                  <a:gd name="connsiteX53" fmla="*/ 2789634 w 2812494"/>
                  <a:gd name="connsiteY53" fmla="*/ 1143000 h 1805940"/>
                  <a:gd name="connsiteX54" fmla="*/ 2801064 w 2812494"/>
                  <a:gd name="connsiteY54" fmla="*/ 1108710 h 1805940"/>
                  <a:gd name="connsiteX55" fmla="*/ 2812494 w 2812494"/>
                  <a:gd name="connsiteY55" fmla="*/ 1051560 h 1805940"/>
                  <a:gd name="connsiteX56" fmla="*/ 2801064 w 2812494"/>
                  <a:gd name="connsiteY56" fmla="*/ 925830 h 1805940"/>
                  <a:gd name="connsiteX57" fmla="*/ 2789634 w 2812494"/>
                  <a:gd name="connsiteY57" fmla="*/ 880110 h 1805940"/>
                  <a:gd name="connsiteX58" fmla="*/ 2743914 w 2812494"/>
                  <a:gd name="connsiteY58" fmla="*/ 811530 h 1805940"/>
                  <a:gd name="connsiteX59" fmla="*/ 2732484 w 2812494"/>
                  <a:gd name="connsiteY59" fmla="*/ 777240 h 1805940"/>
                  <a:gd name="connsiteX60" fmla="*/ 2618184 w 2812494"/>
                  <a:gd name="connsiteY60" fmla="*/ 685800 h 1805940"/>
                  <a:gd name="connsiteX61" fmla="*/ 2561034 w 2812494"/>
                  <a:gd name="connsiteY61" fmla="*/ 640080 h 1805940"/>
                  <a:gd name="connsiteX62" fmla="*/ 2515314 w 2812494"/>
                  <a:gd name="connsiteY62" fmla="*/ 594360 h 1805940"/>
                  <a:gd name="connsiteX63" fmla="*/ 2481024 w 2812494"/>
                  <a:gd name="connsiteY63" fmla="*/ 582930 h 1805940"/>
                  <a:gd name="connsiteX64" fmla="*/ 2412444 w 2812494"/>
                  <a:gd name="connsiteY64" fmla="*/ 537210 h 1805940"/>
                  <a:gd name="connsiteX65" fmla="*/ 2366724 w 2812494"/>
                  <a:gd name="connsiteY65" fmla="*/ 514350 h 1805940"/>
                  <a:gd name="connsiteX66" fmla="*/ 2332434 w 2812494"/>
                  <a:gd name="connsiteY66" fmla="*/ 480060 h 1805940"/>
                  <a:gd name="connsiteX67" fmla="*/ 2298144 w 2812494"/>
                  <a:gd name="connsiteY67" fmla="*/ 468630 h 1805940"/>
                  <a:gd name="connsiteX68" fmla="*/ 2263854 w 2812494"/>
                  <a:gd name="connsiteY68" fmla="*/ 445770 h 1805940"/>
                  <a:gd name="connsiteX69" fmla="*/ 2172414 w 2812494"/>
                  <a:gd name="connsiteY69" fmla="*/ 365760 h 1805940"/>
                  <a:gd name="connsiteX70" fmla="*/ 2126694 w 2812494"/>
                  <a:gd name="connsiteY70" fmla="*/ 331470 h 1805940"/>
                  <a:gd name="connsiteX71" fmla="*/ 2058114 w 2812494"/>
                  <a:gd name="connsiteY71" fmla="*/ 251460 h 1805940"/>
                  <a:gd name="connsiteX72" fmla="*/ 1966674 w 2812494"/>
                  <a:gd name="connsiteY72" fmla="*/ 182880 h 1805940"/>
                  <a:gd name="connsiteX73" fmla="*/ 1875234 w 2812494"/>
                  <a:gd name="connsiteY73" fmla="*/ 114300 h 1805940"/>
                  <a:gd name="connsiteX74" fmla="*/ 1829514 w 2812494"/>
                  <a:gd name="connsiteY74" fmla="*/ 102870 h 1805940"/>
                  <a:gd name="connsiteX75" fmla="*/ 1749504 w 2812494"/>
                  <a:gd name="connsiteY75" fmla="*/ 57150 h 1805940"/>
                  <a:gd name="connsiteX76" fmla="*/ 1715214 w 2812494"/>
                  <a:gd name="connsiteY76" fmla="*/ 45720 h 1805940"/>
                  <a:gd name="connsiteX77" fmla="*/ 1600914 w 2812494"/>
                  <a:gd name="connsiteY77" fmla="*/ 11430 h 1805940"/>
                  <a:gd name="connsiteX78" fmla="*/ 1452324 w 2812494"/>
                  <a:gd name="connsiteY78" fmla="*/ 0 h 1805940"/>
                  <a:gd name="connsiteX79" fmla="*/ 1200864 w 2812494"/>
                  <a:gd name="connsiteY79" fmla="*/ 11430 h 1805940"/>
                  <a:gd name="connsiteX80" fmla="*/ 1109424 w 2812494"/>
                  <a:gd name="connsiteY80" fmla="*/ 22860 h 1805940"/>
                  <a:gd name="connsiteX81" fmla="*/ 1006554 w 2812494"/>
                  <a:gd name="connsiteY81" fmla="*/ 45720 h 1805940"/>
                  <a:gd name="connsiteX82" fmla="*/ 846534 w 2812494"/>
                  <a:gd name="connsiteY82" fmla="*/ 57150 h 1805940"/>
                  <a:gd name="connsiteX83" fmla="*/ 732234 w 2812494"/>
                  <a:gd name="connsiteY83" fmla="*/ 80010 h 1805940"/>
                  <a:gd name="connsiteX84" fmla="*/ 675084 w 2812494"/>
                  <a:gd name="connsiteY84" fmla="*/ 91440 h 1805940"/>
                  <a:gd name="connsiteX85" fmla="*/ 549354 w 2812494"/>
                  <a:gd name="connsiteY85" fmla="*/ 102870 h 1805940"/>
                  <a:gd name="connsiteX86" fmla="*/ 537924 w 2812494"/>
                  <a:gd name="connsiteY86" fmla="*/ 137160 h 1805940"/>
                  <a:gd name="connsiteX87" fmla="*/ 492204 w 2812494"/>
                  <a:gd name="connsiteY87" fmla="*/ 160020 h 1805940"/>
                  <a:gd name="connsiteX88" fmla="*/ 526494 w 2812494"/>
                  <a:gd name="connsiteY88" fmla="*/ 102870 h 1805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2812494" h="1805940">
                    <a:moveTo>
                      <a:pt x="526494" y="102870"/>
                    </a:moveTo>
                    <a:lnTo>
                      <a:pt x="526494" y="102870"/>
                    </a:lnTo>
                    <a:cubicBezTo>
                      <a:pt x="507444" y="133350"/>
                      <a:pt x="476749" y="159138"/>
                      <a:pt x="469344" y="194310"/>
                    </a:cubicBezTo>
                    <a:cubicBezTo>
                      <a:pt x="460674" y="235490"/>
                      <a:pt x="480774" y="277957"/>
                      <a:pt x="480774" y="320040"/>
                    </a:cubicBezTo>
                    <a:cubicBezTo>
                      <a:pt x="480774" y="373752"/>
                      <a:pt x="485992" y="429122"/>
                      <a:pt x="446484" y="468630"/>
                    </a:cubicBezTo>
                    <a:cubicBezTo>
                      <a:pt x="436770" y="478344"/>
                      <a:pt x="424481" y="485347"/>
                      <a:pt x="412194" y="491490"/>
                    </a:cubicBezTo>
                    <a:cubicBezTo>
                      <a:pt x="401418" y="496878"/>
                      <a:pt x="389334" y="499110"/>
                      <a:pt x="377904" y="502920"/>
                    </a:cubicBezTo>
                    <a:cubicBezTo>
                      <a:pt x="322051" y="558773"/>
                      <a:pt x="368102" y="519951"/>
                      <a:pt x="297894" y="560070"/>
                    </a:cubicBezTo>
                    <a:cubicBezTo>
                      <a:pt x="285967" y="566886"/>
                      <a:pt x="275891" y="576787"/>
                      <a:pt x="263604" y="582930"/>
                    </a:cubicBezTo>
                    <a:cubicBezTo>
                      <a:pt x="252828" y="588318"/>
                      <a:pt x="239846" y="588509"/>
                      <a:pt x="229314" y="594360"/>
                    </a:cubicBezTo>
                    <a:cubicBezTo>
                      <a:pt x="205297" y="607703"/>
                      <a:pt x="183594" y="624840"/>
                      <a:pt x="160734" y="640080"/>
                    </a:cubicBezTo>
                    <a:lnTo>
                      <a:pt x="57864" y="708660"/>
                    </a:lnTo>
                    <a:lnTo>
                      <a:pt x="23574" y="731520"/>
                    </a:lnTo>
                    <a:cubicBezTo>
                      <a:pt x="15954" y="754380"/>
                      <a:pt x="-4012" y="776471"/>
                      <a:pt x="714" y="800100"/>
                    </a:cubicBezTo>
                    <a:cubicBezTo>
                      <a:pt x="1916" y="806112"/>
                      <a:pt x="18193" y="892209"/>
                      <a:pt x="23574" y="902970"/>
                    </a:cubicBezTo>
                    <a:cubicBezTo>
                      <a:pt x="61446" y="978715"/>
                      <a:pt x="65401" y="960570"/>
                      <a:pt x="115014" y="1017270"/>
                    </a:cubicBezTo>
                    <a:cubicBezTo>
                      <a:pt x="225198" y="1143194"/>
                      <a:pt x="64600" y="978286"/>
                      <a:pt x="195024" y="1108710"/>
                    </a:cubicBezTo>
                    <a:cubicBezTo>
                      <a:pt x="202644" y="1131570"/>
                      <a:pt x="212040" y="1153913"/>
                      <a:pt x="217884" y="1177290"/>
                    </a:cubicBezTo>
                    <a:cubicBezTo>
                      <a:pt x="221694" y="1192530"/>
                      <a:pt x="223126" y="1208571"/>
                      <a:pt x="229314" y="1223010"/>
                    </a:cubicBezTo>
                    <a:cubicBezTo>
                      <a:pt x="234725" y="1235636"/>
                      <a:pt x="244554" y="1245870"/>
                      <a:pt x="252174" y="1257300"/>
                    </a:cubicBezTo>
                    <a:cubicBezTo>
                      <a:pt x="248364" y="1299210"/>
                      <a:pt x="246695" y="1341370"/>
                      <a:pt x="240744" y="1383030"/>
                    </a:cubicBezTo>
                    <a:cubicBezTo>
                      <a:pt x="239040" y="1394957"/>
                      <a:pt x="232624" y="1405735"/>
                      <a:pt x="229314" y="1417320"/>
                    </a:cubicBezTo>
                    <a:cubicBezTo>
                      <a:pt x="224998" y="1432425"/>
                      <a:pt x="221694" y="1447800"/>
                      <a:pt x="217884" y="1463040"/>
                    </a:cubicBezTo>
                    <a:cubicBezTo>
                      <a:pt x="220149" y="1497012"/>
                      <a:pt x="199960" y="1623093"/>
                      <a:pt x="252174" y="1668780"/>
                    </a:cubicBezTo>
                    <a:cubicBezTo>
                      <a:pt x="272851" y="1686872"/>
                      <a:pt x="297894" y="1699260"/>
                      <a:pt x="320754" y="1714500"/>
                    </a:cubicBezTo>
                    <a:cubicBezTo>
                      <a:pt x="332184" y="1722120"/>
                      <a:pt x="342012" y="1733016"/>
                      <a:pt x="355044" y="1737360"/>
                    </a:cubicBezTo>
                    <a:lnTo>
                      <a:pt x="423624" y="1760220"/>
                    </a:lnTo>
                    <a:lnTo>
                      <a:pt x="457914" y="1771650"/>
                    </a:lnTo>
                    <a:cubicBezTo>
                      <a:pt x="511254" y="1767840"/>
                      <a:pt x="564723" y="1765541"/>
                      <a:pt x="617934" y="1760220"/>
                    </a:cubicBezTo>
                    <a:cubicBezTo>
                      <a:pt x="640994" y="1757914"/>
                      <a:pt x="663402" y="1750502"/>
                      <a:pt x="686514" y="1748790"/>
                    </a:cubicBezTo>
                    <a:cubicBezTo>
                      <a:pt x="766396" y="1742873"/>
                      <a:pt x="846534" y="1741170"/>
                      <a:pt x="926544" y="1737360"/>
                    </a:cubicBezTo>
                    <a:lnTo>
                      <a:pt x="995124" y="1714500"/>
                    </a:lnTo>
                    <a:cubicBezTo>
                      <a:pt x="1006554" y="1710690"/>
                      <a:pt x="1017487" y="1704774"/>
                      <a:pt x="1029414" y="1703070"/>
                    </a:cubicBezTo>
                    <a:lnTo>
                      <a:pt x="1109424" y="1691640"/>
                    </a:lnTo>
                    <a:cubicBezTo>
                      <a:pt x="1265634" y="1695450"/>
                      <a:pt x="1421959" y="1695975"/>
                      <a:pt x="1578054" y="1703070"/>
                    </a:cubicBezTo>
                    <a:cubicBezTo>
                      <a:pt x="1617967" y="1704884"/>
                      <a:pt x="1648932" y="1749556"/>
                      <a:pt x="1680924" y="1760220"/>
                    </a:cubicBezTo>
                    <a:cubicBezTo>
                      <a:pt x="1763140" y="1787625"/>
                      <a:pt x="1660469" y="1754376"/>
                      <a:pt x="1760934" y="1783080"/>
                    </a:cubicBezTo>
                    <a:cubicBezTo>
                      <a:pt x="1875717" y="1815875"/>
                      <a:pt x="1698016" y="1770208"/>
                      <a:pt x="1840944" y="1805940"/>
                    </a:cubicBezTo>
                    <a:cubicBezTo>
                      <a:pt x="1932384" y="1802130"/>
                      <a:pt x="2024230" y="1803927"/>
                      <a:pt x="2115264" y="1794510"/>
                    </a:cubicBezTo>
                    <a:cubicBezTo>
                      <a:pt x="2135673" y="1792399"/>
                      <a:pt x="2152762" y="1777546"/>
                      <a:pt x="2172414" y="1771650"/>
                    </a:cubicBezTo>
                    <a:cubicBezTo>
                      <a:pt x="2211450" y="1759939"/>
                      <a:pt x="2262908" y="1760850"/>
                      <a:pt x="2298144" y="1737360"/>
                    </a:cubicBezTo>
                    <a:cubicBezTo>
                      <a:pt x="2309574" y="1729740"/>
                      <a:pt x="2321256" y="1722485"/>
                      <a:pt x="2332434" y="1714500"/>
                    </a:cubicBezTo>
                    <a:cubicBezTo>
                      <a:pt x="2347936" y="1703427"/>
                      <a:pt x="2361115" y="1688729"/>
                      <a:pt x="2378154" y="1680210"/>
                    </a:cubicBezTo>
                    <a:cubicBezTo>
                      <a:pt x="2392205" y="1673185"/>
                      <a:pt x="2408634" y="1672590"/>
                      <a:pt x="2423874" y="1668780"/>
                    </a:cubicBezTo>
                    <a:cubicBezTo>
                      <a:pt x="2446734" y="1653540"/>
                      <a:pt x="2477214" y="1645920"/>
                      <a:pt x="2492454" y="1623060"/>
                    </a:cubicBezTo>
                    <a:cubicBezTo>
                      <a:pt x="2522934" y="1577340"/>
                      <a:pt x="2503884" y="1596390"/>
                      <a:pt x="2549604" y="1565910"/>
                    </a:cubicBezTo>
                    <a:cubicBezTo>
                      <a:pt x="2574542" y="1491095"/>
                      <a:pt x="2539906" y="1564525"/>
                      <a:pt x="2595324" y="1520190"/>
                    </a:cubicBezTo>
                    <a:cubicBezTo>
                      <a:pt x="2617857" y="1502164"/>
                      <a:pt x="2624169" y="1460430"/>
                      <a:pt x="2641044" y="1440180"/>
                    </a:cubicBezTo>
                    <a:cubicBezTo>
                      <a:pt x="2649838" y="1429627"/>
                      <a:pt x="2663904" y="1424940"/>
                      <a:pt x="2675334" y="1417320"/>
                    </a:cubicBezTo>
                    <a:cubicBezTo>
                      <a:pt x="2699853" y="1343764"/>
                      <a:pt x="2667542" y="1423656"/>
                      <a:pt x="2721054" y="1348740"/>
                    </a:cubicBezTo>
                    <a:cubicBezTo>
                      <a:pt x="2730958" y="1334875"/>
                      <a:pt x="2736294" y="1318260"/>
                      <a:pt x="2743914" y="1303020"/>
                    </a:cubicBezTo>
                    <a:cubicBezTo>
                      <a:pt x="2747724" y="1280160"/>
                      <a:pt x="2748015" y="1256426"/>
                      <a:pt x="2755344" y="1234440"/>
                    </a:cubicBezTo>
                    <a:cubicBezTo>
                      <a:pt x="2759688" y="1221408"/>
                      <a:pt x="2773381" y="1213012"/>
                      <a:pt x="2778204" y="1200150"/>
                    </a:cubicBezTo>
                    <a:cubicBezTo>
                      <a:pt x="2785025" y="1181960"/>
                      <a:pt x="2784922" y="1161847"/>
                      <a:pt x="2789634" y="1143000"/>
                    </a:cubicBezTo>
                    <a:cubicBezTo>
                      <a:pt x="2792556" y="1131311"/>
                      <a:pt x="2798142" y="1120399"/>
                      <a:pt x="2801064" y="1108710"/>
                    </a:cubicBezTo>
                    <a:cubicBezTo>
                      <a:pt x="2805776" y="1089863"/>
                      <a:pt x="2808684" y="1070610"/>
                      <a:pt x="2812494" y="1051560"/>
                    </a:cubicBezTo>
                    <a:cubicBezTo>
                      <a:pt x="2808684" y="1009650"/>
                      <a:pt x="2806626" y="967544"/>
                      <a:pt x="2801064" y="925830"/>
                    </a:cubicBezTo>
                    <a:cubicBezTo>
                      <a:pt x="2798988" y="910259"/>
                      <a:pt x="2796659" y="894161"/>
                      <a:pt x="2789634" y="880110"/>
                    </a:cubicBezTo>
                    <a:cubicBezTo>
                      <a:pt x="2777347" y="855536"/>
                      <a:pt x="2752602" y="837594"/>
                      <a:pt x="2743914" y="811530"/>
                    </a:cubicBezTo>
                    <a:cubicBezTo>
                      <a:pt x="2740104" y="800100"/>
                      <a:pt x="2739881" y="786750"/>
                      <a:pt x="2732484" y="777240"/>
                    </a:cubicBezTo>
                    <a:cubicBezTo>
                      <a:pt x="2681175" y="711271"/>
                      <a:pt x="2677367" y="715392"/>
                      <a:pt x="2618184" y="685800"/>
                    </a:cubicBezTo>
                    <a:cubicBezTo>
                      <a:pt x="2562481" y="602245"/>
                      <a:pt x="2631300" y="690270"/>
                      <a:pt x="2561034" y="640080"/>
                    </a:cubicBezTo>
                    <a:cubicBezTo>
                      <a:pt x="2543496" y="627553"/>
                      <a:pt x="2532852" y="606887"/>
                      <a:pt x="2515314" y="594360"/>
                    </a:cubicBezTo>
                    <a:cubicBezTo>
                      <a:pt x="2505510" y="587357"/>
                      <a:pt x="2491556" y="588781"/>
                      <a:pt x="2481024" y="582930"/>
                    </a:cubicBezTo>
                    <a:cubicBezTo>
                      <a:pt x="2457007" y="569587"/>
                      <a:pt x="2437018" y="549497"/>
                      <a:pt x="2412444" y="537210"/>
                    </a:cubicBezTo>
                    <a:cubicBezTo>
                      <a:pt x="2397204" y="529590"/>
                      <a:pt x="2380589" y="524254"/>
                      <a:pt x="2366724" y="514350"/>
                    </a:cubicBezTo>
                    <a:cubicBezTo>
                      <a:pt x="2353570" y="504955"/>
                      <a:pt x="2345884" y="489026"/>
                      <a:pt x="2332434" y="480060"/>
                    </a:cubicBezTo>
                    <a:cubicBezTo>
                      <a:pt x="2322409" y="473377"/>
                      <a:pt x="2308920" y="474018"/>
                      <a:pt x="2298144" y="468630"/>
                    </a:cubicBezTo>
                    <a:cubicBezTo>
                      <a:pt x="2285857" y="462487"/>
                      <a:pt x="2275032" y="453755"/>
                      <a:pt x="2263854" y="445770"/>
                    </a:cubicBezTo>
                    <a:cubicBezTo>
                      <a:pt x="2174192" y="381726"/>
                      <a:pt x="2261812" y="443983"/>
                      <a:pt x="2172414" y="365760"/>
                    </a:cubicBezTo>
                    <a:cubicBezTo>
                      <a:pt x="2158077" y="353215"/>
                      <a:pt x="2140164" y="344940"/>
                      <a:pt x="2126694" y="331470"/>
                    </a:cubicBezTo>
                    <a:cubicBezTo>
                      <a:pt x="2058346" y="263122"/>
                      <a:pt x="2126544" y="307448"/>
                      <a:pt x="2058114" y="251460"/>
                    </a:cubicBezTo>
                    <a:cubicBezTo>
                      <a:pt x="2028626" y="227334"/>
                      <a:pt x="1996873" y="206110"/>
                      <a:pt x="1966674" y="182880"/>
                    </a:cubicBezTo>
                    <a:cubicBezTo>
                      <a:pt x="1960423" y="178072"/>
                      <a:pt x="1895122" y="122823"/>
                      <a:pt x="1875234" y="114300"/>
                    </a:cubicBezTo>
                    <a:cubicBezTo>
                      <a:pt x="1860795" y="108112"/>
                      <a:pt x="1844754" y="106680"/>
                      <a:pt x="1829514" y="102870"/>
                    </a:cubicBezTo>
                    <a:cubicBezTo>
                      <a:pt x="1795077" y="79912"/>
                      <a:pt x="1790109" y="74552"/>
                      <a:pt x="1749504" y="57150"/>
                    </a:cubicBezTo>
                    <a:cubicBezTo>
                      <a:pt x="1738430" y="52404"/>
                      <a:pt x="1726495" y="49950"/>
                      <a:pt x="1715214" y="45720"/>
                    </a:cubicBezTo>
                    <a:cubicBezTo>
                      <a:pt x="1660391" y="25161"/>
                      <a:pt x="1658900" y="17873"/>
                      <a:pt x="1600914" y="11430"/>
                    </a:cubicBezTo>
                    <a:cubicBezTo>
                      <a:pt x="1551542" y="5944"/>
                      <a:pt x="1501854" y="3810"/>
                      <a:pt x="1452324" y="0"/>
                    </a:cubicBezTo>
                    <a:cubicBezTo>
                      <a:pt x="1368504" y="3810"/>
                      <a:pt x="1284585" y="5849"/>
                      <a:pt x="1200864" y="11430"/>
                    </a:cubicBezTo>
                    <a:cubicBezTo>
                      <a:pt x="1170215" y="13473"/>
                      <a:pt x="1139723" y="17810"/>
                      <a:pt x="1109424" y="22860"/>
                    </a:cubicBezTo>
                    <a:cubicBezTo>
                      <a:pt x="1047746" y="33140"/>
                      <a:pt x="1075535" y="38459"/>
                      <a:pt x="1006554" y="45720"/>
                    </a:cubicBezTo>
                    <a:cubicBezTo>
                      <a:pt x="953372" y="51318"/>
                      <a:pt x="899874" y="53340"/>
                      <a:pt x="846534" y="57150"/>
                    </a:cubicBezTo>
                    <a:cubicBezTo>
                      <a:pt x="765666" y="77367"/>
                      <a:pt x="834993" y="61327"/>
                      <a:pt x="732234" y="80010"/>
                    </a:cubicBezTo>
                    <a:cubicBezTo>
                      <a:pt x="713120" y="83485"/>
                      <a:pt x="694361" y="89030"/>
                      <a:pt x="675084" y="91440"/>
                    </a:cubicBezTo>
                    <a:cubicBezTo>
                      <a:pt x="633326" y="96660"/>
                      <a:pt x="591264" y="99060"/>
                      <a:pt x="549354" y="102870"/>
                    </a:cubicBezTo>
                    <a:cubicBezTo>
                      <a:pt x="545544" y="114300"/>
                      <a:pt x="546443" y="128641"/>
                      <a:pt x="537924" y="137160"/>
                    </a:cubicBezTo>
                    <a:cubicBezTo>
                      <a:pt x="525876" y="149208"/>
                      <a:pt x="492204" y="160020"/>
                      <a:pt x="492204" y="160020"/>
                    </a:cubicBezTo>
                    <a:lnTo>
                      <a:pt x="526494" y="102870"/>
                    </a:lnTo>
                    <a:close/>
                  </a:path>
                </a:pathLst>
              </a:custGeom>
              <a:solidFill>
                <a:srgbClr val="E25A5A"/>
              </a:solidFill>
              <a:ln w="19050">
                <a:solidFill>
                  <a:srgbClr val="B02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C90CF6-E6E1-4932-957E-1E6517857B17}"/>
                </a:ext>
              </a:extLst>
            </p:cNvPr>
            <p:cNvSpPr/>
            <p:nvPr/>
          </p:nvSpPr>
          <p:spPr>
            <a:xfrm>
              <a:off x="7295303" y="2636090"/>
              <a:ext cx="61284" cy="45719"/>
            </a:xfrm>
            <a:custGeom>
              <a:avLst/>
              <a:gdLst>
                <a:gd name="connsiteX0" fmla="*/ 61075 w 369685"/>
                <a:gd name="connsiteY0" fmla="*/ 0 h 228600"/>
                <a:gd name="connsiteX1" fmla="*/ 61075 w 369685"/>
                <a:gd name="connsiteY1" fmla="*/ 0 h 228600"/>
                <a:gd name="connsiteX2" fmla="*/ 163945 w 369685"/>
                <a:gd name="connsiteY2" fmla="*/ 11430 h 228600"/>
                <a:gd name="connsiteX3" fmla="*/ 209665 w 369685"/>
                <a:gd name="connsiteY3" fmla="*/ 22860 h 228600"/>
                <a:gd name="connsiteX4" fmla="*/ 369685 w 369685"/>
                <a:gd name="connsiteY4" fmla="*/ 34290 h 228600"/>
                <a:gd name="connsiteX5" fmla="*/ 346825 w 369685"/>
                <a:gd name="connsiteY5" fmla="*/ 102870 h 228600"/>
                <a:gd name="connsiteX6" fmla="*/ 323965 w 369685"/>
                <a:gd name="connsiteY6" fmla="*/ 137160 h 228600"/>
                <a:gd name="connsiteX7" fmla="*/ 266815 w 369685"/>
                <a:gd name="connsiteY7" fmla="*/ 228600 h 228600"/>
                <a:gd name="connsiteX8" fmla="*/ 209665 w 369685"/>
                <a:gd name="connsiteY8" fmla="*/ 217170 h 228600"/>
                <a:gd name="connsiteX9" fmla="*/ 3925 w 369685"/>
                <a:gd name="connsiteY9" fmla="*/ 205740 h 228600"/>
                <a:gd name="connsiteX10" fmla="*/ 15355 w 369685"/>
                <a:gd name="connsiteY10" fmla="*/ 171450 h 228600"/>
                <a:gd name="connsiteX11" fmla="*/ 38215 w 369685"/>
                <a:gd name="connsiteY11" fmla="*/ 137160 h 228600"/>
                <a:gd name="connsiteX12" fmla="*/ 61075 w 369685"/>
                <a:gd name="connsiteY12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685" h="228600">
                  <a:moveTo>
                    <a:pt x="61075" y="0"/>
                  </a:moveTo>
                  <a:lnTo>
                    <a:pt x="61075" y="0"/>
                  </a:lnTo>
                  <a:cubicBezTo>
                    <a:pt x="95365" y="3810"/>
                    <a:pt x="129845" y="6184"/>
                    <a:pt x="163945" y="11430"/>
                  </a:cubicBezTo>
                  <a:cubicBezTo>
                    <a:pt x="179471" y="13819"/>
                    <a:pt x="194052" y="21125"/>
                    <a:pt x="209665" y="22860"/>
                  </a:cubicBezTo>
                  <a:cubicBezTo>
                    <a:pt x="262814" y="28765"/>
                    <a:pt x="316345" y="30480"/>
                    <a:pt x="369685" y="34290"/>
                  </a:cubicBezTo>
                  <a:cubicBezTo>
                    <a:pt x="362065" y="57150"/>
                    <a:pt x="360191" y="82820"/>
                    <a:pt x="346825" y="102870"/>
                  </a:cubicBezTo>
                  <a:cubicBezTo>
                    <a:pt x="339205" y="114300"/>
                    <a:pt x="329544" y="124607"/>
                    <a:pt x="323965" y="137160"/>
                  </a:cubicBezTo>
                  <a:cubicBezTo>
                    <a:pt x="283875" y="227363"/>
                    <a:pt x="328501" y="187476"/>
                    <a:pt x="266815" y="228600"/>
                  </a:cubicBezTo>
                  <a:cubicBezTo>
                    <a:pt x="247765" y="224790"/>
                    <a:pt x="229019" y="218853"/>
                    <a:pt x="209665" y="217170"/>
                  </a:cubicBezTo>
                  <a:cubicBezTo>
                    <a:pt x="141237" y="211220"/>
                    <a:pt x="70785" y="221472"/>
                    <a:pt x="3925" y="205740"/>
                  </a:cubicBezTo>
                  <a:cubicBezTo>
                    <a:pt x="-7803" y="202980"/>
                    <a:pt x="9967" y="182226"/>
                    <a:pt x="15355" y="171450"/>
                  </a:cubicBezTo>
                  <a:cubicBezTo>
                    <a:pt x="21498" y="159163"/>
                    <a:pt x="30595" y="148590"/>
                    <a:pt x="38215" y="137160"/>
                  </a:cubicBezTo>
                  <a:cubicBezTo>
                    <a:pt x="63141" y="37455"/>
                    <a:pt x="57265" y="22860"/>
                    <a:pt x="61075" y="0"/>
                  </a:cubicBezTo>
                  <a:close/>
                </a:path>
              </a:pathLst>
            </a:custGeom>
            <a:solidFill>
              <a:srgbClr val="F8A4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A84D4F0-908F-49CB-A3FF-C5568A4F796A}"/>
                </a:ext>
              </a:extLst>
            </p:cNvPr>
            <p:cNvSpPr/>
            <p:nvPr/>
          </p:nvSpPr>
          <p:spPr>
            <a:xfrm>
              <a:off x="7352465" y="2627276"/>
              <a:ext cx="39495" cy="60574"/>
            </a:xfrm>
            <a:custGeom>
              <a:avLst/>
              <a:gdLst>
                <a:gd name="connsiteX0" fmla="*/ 5901 w 2017581"/>
                <a:gd name="connsiteY0" fmla="*/ 377190 h 377190"/>
                <a:gd name="connsiteX1" fmla="*/ 5901 w 2017581"/>
                <a:gd name="connsiteY1" fmla="*/ 377190 h 377190"/>
                <a:gd name="connsiteX2" fmla="*/ 143061 w 2017581"/>
                <a:gd name="connsiteY2" fmla="*/ 331470 h 377190"/>
                <a:gd name="connsiteX3" fmla="*/ 177351 w 2017581"/>
                <a:gd name="connsiteY3" fmla="*/ 320040 h 377190"/>
                <a:gd name="connsiteX4" fmla="*/ 314511 w 2017581"/>
                <a:gd name="connsiteY4" fmla="*/ 308610 h 377190"/>
                <a:gd name="connsiteX5" fmla="*/ 1251771 w 2017581"/>
                <a:gd name="connsiteY5" fmla="*/ 297180 h 377190"/>
                <a:gd name="connsiteX6" fmla="*/ 1320351 w 2017581"/>
                <a:gd name="connsiteY6" fmla="*/ 285750 h 377190"/>
                <a:gd name="connsiteX7" fmla="*/ 1400361 w 2017581"/>
                <a:gd name="connsiteY7" fmla="*/ 251460 h 377190"/>
                <a:gd name="connsiteX8" fmla="*/ 1480371 w 2017581"/>
                <a:gd name="connsiteY8" fmla="*/ 228600 h 377190"/>
                <a:gd name="connsiteX9" fmla="*/ 1640391 w 2017581"/>
                <a:gd name="connsiteY9" fmla="*/ 240030 h 377190"/>
                <a:gd name="connsiteX10" fmla="*/ 1708971 w 2017581"/>
                <a:gd name="connsiteY10" fmla="*/ 262890 h 377190"/>
                <a:gd name="connsiteX11" fmla="*/ 1754691 w 2017581"/>
                <a:gd name="connsiteY11" fmla="*/ 297180 h 377190"/>
                <a:gd name="connsiteX12" fmla="*/ 1903281 w 2017581"/>
                <a:gd name="connsiteY12" fmla="*/ 297180 h 377190"/>
                <a:gd name="connsiteX13" fmla="*/ 1937571 w 2017581"/>
                <a:gd name="connsiteY13" fmla="*/ 285750 h 377190"/>
                <a:gd name="connsiteX14" fmla="*/ 1960431 w 2017581"/>
                <a:gd name="connsiteY14" fmla="*/ 217170 h 377190"/>
                <a:gd name="connsiteX15" fmla="*/ 1983291 w 2017581"/>
                <a:gd name="connsiteY15" fmla="*/ 182880 h 377190"/>
                <a:gd name="connsiteX16" fmla="*/ 2006151 w 2017581"/>
                <a:gd name="connsiteY16" fmla="*/ 114300 h 377190"/>
                <a:gd name="connsiteX17" fmla="*/ 2017581 w 2017581"/>
                <a:gd name="connsiteY17" fmla="*/ 80010 h 377190"/>
                <a:gd name="connsiteX18" fmla="*/ 2006151 w 2017581"/>
                <a:gd name="connsiteY18" fmla="*/ 45720 h 377190"/>
                <a:gd name="connsiteX19" fmla="*/ 1971861 w 2017581"/>
                <a:gd name="connsiteY19" fmla="*/ 34290 h 377190"/>
                <a:gd name="connsiteX20" fmla="*/ 1937571 w 2017581"/>
                <a:gd name="connsiteY20" fmla="*/ 11430 h 377190"/>
                <a:gd name="connsiteX21" fmla="*/ 1651821 w 2017581"/>
                <a:gd name="connsiteY21" fmla="*/ 0 h 377190"/>
                <a:gd name="connsiteX22" fmla="*/ 280221 w 2017581"/>
                <a:gd name="connsiteY22" fmla="*/ 11430 h 377190"/>
                <a:gd name="connsiteX23" fmla="*/ 200211 w 2017581"/>
                <a:gd name="connsiteY23" fmla="*/ 22860 h 377190"/>
                <a:gd name="connsiteX24" fmla="*/ 131631 w 2017581"/>
                <a:gd name="connsiteY24" fmla="*/ 45720 h 377190"/>
                <a:gd name="connsiteX25" fmla="*/ 85911 w 2017581"/>
                <a:gd name="connsiteY25" fmla="*/ 114300 h 377190"/>
                <a:gd name="connsiteX26" fmla="*/ 74481 w 2017581"/>
                <a:gd name="connsiteY26" fmla="*/ 148590 h 377190"/>
                <a:gd name="connsiteX27" fmla="*/ 51621 w 2017581"/>
                <a:gd name="connsiteY27" fmla="*/ 182880 h 377190"/>
                <a:gd name="connsiteX28" fmla="*/ 5901 w 2017581"/>
                <a:gd name="connsiteY28" fmla="*/ 285750 h 377190"/>
                <a:gd name="connsiteX29" fmla="*/ 5901 w 2017581"/>
                <a:gd name="connsiteY29" fmla="*/ 377190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17581" h="377190">
                  <a:moveTo>
                    <a:pt x="5901" y="377190"/>
                  </a:moveTo>
                  <a:lnTo>
                    <a:pt x="5901" y="377190"/>
                  </a:lnTo>
                  <a:cubicBezTo>
                    <a:pt x="176124" y="313357"/>
                    <a:pt x="34840" y="362390"/>
                    <a:pt x="143061" y="331470"/>
                  </a:cubicBezTo>
                  <a:cubicBezTo>
                    <a:pt x="154646" y="328160"/>
                    <a:pt x="165408" y="321632"/>
                    <a:pt x="177351" y="320040"/>
                  </a:cubicBezTo>
                  <a:cubicBezTo>
                    <a:pt x="222827" y="313977"/>
                    <a:pt x="268643" y="309586"/>
                    <a:pt x="314511" y="308610"/>
                  </a:cubicBezTo>
                  <a:lnTo>
                    <a:pt x="1251771" y="297180"/>
                  </a:lnTo>
                  <a:cubicBezTo>
                    <a:pt x="1274631" y="293370"/>
                    <a:pt x="1297728" y="290777"/>
                    <a:pt x="1320351" y="285750"/>
                  </a:cubicBezTo>
                  <a:cubicBezTo>
                    <a:pt x="1357466" y="277502"/>
                    <a:pt x="1362729" y="267588"/>
                    <a:pt x="1400361" y="251460"/>
                  </a:cubicBezTo>
                  <a:cubicBezTo>
                    <a:pt x="1423318" y="241621"/>
                    <a:pt x="1457170" y="234400"/>
                    <a:pt x="1480371" y="228600"/>
                  </a:cubicBezTo>
                  <a:cubicBezTo>
                    <a:pt x="1533711" y="232410"/>
                    <a:pt x="1587507" y="232097"/>
                    <a:pt x="1640391" y="240030"/>
                  </a:cubicBezTo>
                  <a:cubicBezTo>
                    <a:pt x="1664221" y="243604"/>
                    <a:pt x="1708971" y="262890"/>
                    <a:pt x="1708971" y="262890"/>
                  </a:cubicBezTo>
                  <a:cubicBezTo>
                    <a:pt x="1724211" y="274320"/>
                    <a:pt x="1738151" y="287729"/>
                    <a:pt x="1754691" y="297180"/>
                  </a:cubicBezTo>
                  <a:cubicBezTo>
                    <a:pt x="1800265" y="323222"/>
                    <a:pt x="1856573" y="301851"/>
                    <a:pt x="1903281" y="297180"/>
                  </a:cubicBezTo>
                  <a:cubicBezTo>
                    <a:pt x="1914711" y="293370"/>
                    <a:pt x="1930568" y="295554"/>
                    <a:pt x="1937571" y="285750"/>
                  </a:cubicBezTo>
                  <a:cubicBezTo>
                    <a:pt x="1951577" y="266142"/>
                    <a:pt x="1947065" y="237220"/>
                    <a:pt x="1960431" y="217170"/>
                  </a:cubicBezTo>
                  <a:cubicBezTo>
                    <a:pt x="1968051" y="205740"/>
                    <a:pt x="1977712" y="195433"/>
                    <a:pt x="1983291" y="182880"/>
                  </a:cubicBezTo>
                  <a:cubicBezTo>
                    <a:pt x="1993078" y="160860"/>
                    <a:pt x="1998531" y="137160"/>
                    <a:pt x="2006151" y="114300"/>
                  </a:cubicBezTo>
                  <a:lnTo>
                    <a:pt x="2017581" y="80010"/>
                  </a:lnTo>
                  <a:cubicBezTo>
                    <a:pt x="2013771" y="68580"/>
                    <a:pt x="2014670" y="54239"/>
                    <a:pt x="2006151" y="45720"/>
                  </a:cubicBezTo>
                  <a:cubicBezTo>
                    <a:pt x="1997632" y="37201"/>
                    <a:pt x="1982637" y="39678"/>
                    <a:pt x="1971861" y="34290"/>
                  </a:cubicBezTo>
                  <a:cubicBezTo>
                    <a:pt x="1959574" y="28147"/>
                    <a:pt x="1951230" y="12893"/>
                    <a:pt x="1937571" y="11430"/>
                  </a:cubicBezTo>
                  <a:cubicBezTo>
                    <a:pt x="1842787" y="1275"/>
                    <a:pt x="1747071" y="3810"/>
                    <a:pt x="1651821" y="0"/>
                  </a:cubicBezTo>
                  <a:lnTo>
                    <a:pt x="280221" y="11430"/>
                  </a:lnTo>
                  <a:cubicBezTo>
                    <a:pt x="253284" y="11854"/>
                    <a:pt x="226462" y="16802"/>
                    <a:pt x="200211" y="22860"/>
                  </a:cubicBezTo>
                  <a:cubicBezTo>
                    <a:pt x="176732" y="28278"/>
                    <a:pt x="131631" y="45720"/>
                    <a:pt x="131631" y="45720"/>
                  </a:cubicBezTo>
                  <a:cubicBezTo>
                    <a:pt x="116391" y="68580"/>
                    <a:pt x="94599" y="88236"/>
                    <a:pt x="85911" y="114300"/>
                  </a:cubicBezTo>
                  <a:cubicBezTo>
                    <a:pt x="82101" y="125730"/>
                    <a:pt x="79869" y="137814"/>
                    <a:pt x="74481" y="148590"/>
                  </a:cubicBezTo>
                  <a:cubicBezTo>
                    <a:pt x="68338" y="160877"/>
                    <a:pt x="57200" y="170327"/>
                    <a:pt x="51621" y="182880"/>
                  </a:cubicBezTo>
                  <a:cubicBezTo>
                    <a:pt x="-2787" y="305298"/>
                    <a:pt x="57636" y="208147"/>
                    <a:pt x="5901" y="285750"/>
                  </a:cubicBezTo>
                  <a:cubicBezTo>
                    <a:pt x="-7377" y="338862"/>
                    <a:pt x="5901" y="361950"/>
                    <a:pt x="5901" y="377190"/>
                  </a:cubicBezTo>
                  <a:close/>
                </a:path>
              </a:pathLst>
            </a:custGeom>
            <a:solidFill>
              <a:srgbClr val="B02F2F"/>
            </a:solidFill>
            <a:ln>
              <a:solidFill>
                <a:srgbClr val="B0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F55EAC-F919-45CB-BF6D-05BF0A27F8EA}"/>
                </a:ext>
              </a:extLst>
            </p:cNvPr>
            <p:cNvSpPr txBox="1"/>
            <p:nvPr/>
          </p:nvSpPr>
          <p:spPr>
            <a:xfrm>
              <a:off x="5141114" y="2152273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Syncytium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B116AEC-AD10-412D-92C3-E135FCA0340A}"/>
                </a:ext>
              </a:extLst>
            </p:cNvPr>
            <p:cNvSpPr/>
            <p:nvPr/>
          </p:nvSpPr>
          <p:spPr>
            <a:xfrm>
              <a:off x="5920741" y="2988883"/>
              <a:ext cx="375766" cy="3401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0DD26BC-89E6-4377-9722-25BA3FCEEE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2068" y="3281622"/>
              <a:ext cx="263262" cy="5001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A27DAEE-9DD4-4288-9A0C-34A8AB35D57C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6296507" y="3158963"/>
              <a:ext cx="263781" cy="4880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586A28-A342-4C99-BE0E-DD25EC71E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AE6C3-3E38-4587-BF02-70058FFC8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963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09035-B025-4A2F-8C4F-42440260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function with structure</a:t>
            </a:r>
            <a:endParaRPr lang="en-GB" dirty="0"/>
          </a:p>
        </p:txBody>
      </p:sp>
      <p:pic>
        <p:nvPicPr>
          <p:cNvPr id="7" name="Picture 2" descr="Image result for marie curie fellowship">
            <a:extLst>
              <a:ext uri="{FF2B5EF4-FFF2-40B4-BE49-F238E27FC236}">
                <a16:creationId xmlns:a16="http://schemas.microsoft.com/office/drawing/2014/main" id="{DC3909EA-1CE8-4FC3-85DA-F5ADE8591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736" y="166571"/>
            <a:ext cx="974324" cy="9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Caroline\Documents\applications\MCIF_2018\figures\Fig2.png">
            <a:extLst>
              <a:ext uri="{FF2B5EF4-FFF2-40B4-BE49-F238E27FC236}">
                <a16:creationId xmlns:a16="http://schemas.microsoft.com/office/drawing/2014/main" id="{067BC497-6D71-494F-8F68-5C21A85CDE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1" t="3425"/>
          <a:stretch/>
        </p:blipFill>
        <p:spPr bwMode="auto">
          <a:xfrm rot="16200000">
            <a:off x="2716442" y="4426548"/>
            <a:ext cx="1487921" cy="22198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0ED8FCF-63D1-47CA-B605-8759EBB9AC3C}"/>
              </a:ext>
            </a:extLst>
          </p:cNvPr>
          <p:cNvGrpSpPr>
            <a:grpSpLocks noChangeAspect="1"/>
          </p:cNvGrpSpPr>
          <p:nvPr/>
        </p:nvGrpSpPr>
        <p:grpSpPr>
          <a:xfrm>
            <a:off x="5635199" y="4537393"/>
            <a:ext cx="2724837" cy="1998167"/>
            <a:chOff x="678898" y="7583154"/>
            <a:chExt cx="2050735" cy="15038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478BDB-C2EE-4F63-AA57-8AA5E3AC682D}"/>
                </a:ext>
              </a:extLst>
            </p:cNvPr>
            <p:cNvSpPr/>
            <p:nvPr/>
          </p:nvSpPr>
          <p:spPr>
            <a:xfrm>
              <a:off x="678898" y="7583154"/>
              <a:ext cx="2050735" cy="1503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pic>
          <p:nvPicPr>
            <p:cNvPr id="17" name="Picture 16" descr="C:\Users\Caroline\Documents\applications\MCIF_2018\figures\Fig2.png">
              <a:extLst>
                <a:ext uri="{FF2B5EF4-FFF2-40B4-BE49-F238E27FC236}">
                  <a16:creationId xmlns:a16="http://schemas.microsoft.com/office/drawing/2014/main" id="{D86A969B-A238-4B14-83C4-23B6E26D6987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7" t="3424" r="43302" b="32724"/>
            <a:stretch/>
          </p:blipFill>
          <p:spPr bwMode="auto">
            <a:xfrm>
              <a:off x="733947" y="7583154"/>
              <a:ext cx="1959474" cy="150383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21" name="Picture 20" descr="C:\Users\Caroline\Documents\applications\MCIF_2018\figures\Fig2.png">
            <a:extLst>
              <a:ext uri="{FF2B5EF4-FFF2-40B4-BE49-F238E27FC236}">
                <a16:creationId xmlns:a16="http://schemas.microsoft.com/office/drawing/2014/main" id="{49A02C0B-4F5D-455A-9826-B499FDB152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12" t="67853" r="51155"/>
          <a:stretch/>
        </p:blipFill>
        <p:spPr bwMode="auto">
          <a:xfrm>
            <a:off x="9265610" y="4883006"/>
            <a:ext cx="2630711" cy="13069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97CE441E-3C59-40DC-96C1-FC664595748F}"/>
              </a:ext>
            </a:extLst>
          </p:cNvPr>
          <p:cNvGrpSpPr/>
          <p:nvPr/>
        </p:nvGrpSpPr>
        <p:grpSpPr>
          <a:xfrm>
            <a:off x="4944082" y="2092819"/>
            <a:ext cx="2130819" cy="1046157"/>
            <a:chOff x="5305589" y="2112108"/>
            <a:chExt cx="2130819" cy="104615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D53CC97-3E76-4D80-928C-3F7DE607A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7938" b="-1031"/>
            <a:stretch/>
          </p:blipFill>
          <p:spPr>
            <a:xfrm>
              <a:off x="6463611" y="2112108"/>
              <a:ext cx="972797" cy="104615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BF666F0-4466-4B26-AF3C-8E496AE0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589" y="2141904"/>
              <a:ext cx="976798" cy="986565"/>
            </a:xfrm>
            <a:prstGeom prst="rect">
              <a:avLst/>
            </a:prstGeom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697F056-659A-44D7-AD9A-D5ACAC574F51}"/>
              </a:ext>
            </a:extLst>
          </p:cNvPr>
          <p:cNvSpPr/>
          <p:nvPr/>
        </p:nvSpPr>
        <p:spPr>
          <a:xfrm>
            <a:off x="4111209" y="2385747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4E2B1C2-174B-4A33-9661-56F76A73D4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457" y="2076013"/>
            <a:ext cx="1559666" cy="107976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1533FAB-1BE8-4F9A-A34A-D2A931DFCE7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767" t="54988" r="59309" b="4997"/>
          <a:stretch/>
        </p:blipFill>
        <p:spPr>
          <a:xfrm>
            <a:off x="7458110" y="2007541"/>
            <a:ext cx="1238003" cy="121671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F6D21AD-EE2D-4476-BDF2-B6E46710F3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35508" y="1815360"/>
            <a:ext cx="1611246" cy="1601074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6B7F144-C378-4DCE-AF21-5BD1C5D09C6B}"/>
              </a:ext>
            </a:extLst>
          </p:cNvPr>
          <p:cNvCxnSpPr>
            <a:cxnSpLocks/>
          </p:cNvCxnSpPr>
          <p:nvPr/>
        </p:nvCxnSpPr>
        <p:spPr>
          <a:xfrm flipV="1">
            <a:off x="9265610" y="2502709"/>
            <a:ext cx="530433" cy="1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0F1C5BE-21AC-46B9-B2CB-00D7C3AF7921}"/>
              </a:ext>
            </a:extLst>
          </p:cNvPr>
          <p:cNvSpPr txBox="1"/>
          <p:nvPr/>
        </p:nvSpPr>
        <p:spPr>
          <a:xfrm>
            <a:off x="404676" y="1485265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Langendorff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perfusion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1AB63C7-72FB-48BA-B1B0-F22C1385C46E}"/>
              </a:ext>
            </a:extLst>
          </p:cNvPr>
          <p:cNvSpPr txBox="1"/>
          <p:nvPr/>
        </p:nvSpPr>
        <p:spPr>
          <a:xfrm>
            <a:off x="5051078" y="1471100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Functional imaging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F4183059-8062-40DD-BC55-AA769356F185}"/>
              </a:ext>
            </a:extLst>
          </p:cNvPr>
          <p:cNvSpPr/>
          <p:nvPr/>
        </p:nvSpPr>
        <p:spPr>
          <a:xfrm rot="5400000">
            <a:off x="9950614" y="3787436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748C999-FB2E-46C2-9BFB-3450C1880225}"/>
              </a:ext>
            </a:extLst>
          </p:cNvPr>
          <p:cNvCxnSpPr>
            <a:cxnSpLocks/>
          </p:cNvCxnSpPr>
          <p:nvPr/>
        </p:nvCxnSpPr>
        <p:spPr>
          <a:xfrm flipV="1">
            <a:off x="8139404" y="1815360"/>
            <a:ext cx="1451163" cy="77740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AED17D8-17F4-419B-AD46-37DCBA06D96C}"/>
              </a:ext>
            </a:extLst>
          </p:cNvPr>
          <p:cNvCxnSpPr>
            <a:cxnSpLocks/>
          </p:cNvCxnSpPr>
          <p:nvPr/>
        </p:nvCxnSpPr>
        <p:spPr>
          <a:xfrm>
            <a:off x="8218654" y="2692380"/>
            <a:ext cx="1371913" cy="61581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93E4BD6-6882-4B46-94B1-0D6A4DE23D13}"/>
              </a:ext>
            </a:extLst>
          </p:cNvPr>
          <p:cNvSpPr txBox="1"/>
          <p:nvPr/>
        </p:nvSpPr>
        <p:spPr>
          <a:xfrm>
            <a:off x="4906065" y="3308196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Wide-field mapping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FEAC57-D6CC-4CED-A52A-A78E88DD152C}"/>
              </a:ext>
            </a:extLst>
          </p:cNvPr>
          <p:cNvSpPr txBox="1"/>
          <p:nvPr/>
        </p:nvSpPr>
        <p:spPr>
          <a:xfrm>
            <a:off x="7568097" y="3308196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2P microscopy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5911BC21-8C33-4939-8AE8-A52D7FEC7A43}"/>
              </a:ext>
            </a:extLst>
          </p:cNvPr>
          <p:cNvSpPr/>
          <p:nvPr/>
        </p:nvSpPr>
        <p:spPr>
          <a:xfrm rot="10800000">
            <a:off x="8434848" y="5306325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6B0BE73C-9064-422B-B883-86AB8F8B25C3}"/>
              </a:ext>
            </a:extLst>
          </p:cNvPr>
          <p:cNvSpPr/>
          <p:nvPr/>
        </p:nvSpPr>
        <p:spPr>
          <a:xfrm rot="10800000">
            <a:off x="4779375" y="5306325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BAC94F3-44F7-4680-8550-55F4892FAF16}"/>
              </a:ext>
            </a:extLst>
          </p:cNvPr>
          <p:cNvSpPr txBox="1"/>
          <p:nvPr/>
        </p:nvSpPr>
        <p:spPr>
          <a:xfrm>
            <a:off x="9247908" y="4420432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Optical clearing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328A5C1-1D5E-44FF-BE10-8BF4B139893A}"/>
              </a:ext>
            </a:extLst>
          </p:cNvPr>
          <p:cNvSpPr txBox="1"/>
          <p:nvPr/>
        </p:nvSpPr>
        <p:spPr>
          <a:xfrm>
            <a:off x="5851813" y="4070884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Structural imaging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27F082-2195-428D-89D8-E86E4ED7B253}"/>
              </a:ext>
            </a:extLst>
          </p:cNvPr>
          <p:cNvSpPr txBox="1"/>
          <p:nvPr/>
        </p:nvSpPr>
        <p:spPr>
          <a:xfrm>
            <a:off x="1638162" y="4420432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tissue heterogeneities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46AB00F-8B0B-4532-8EC7-4A0198DF7BE9}"/>
              </a:ext>
            </a:extLst>
          </p:cNvPr>
          <p:cNvSpPr txBox="1"/>
          <p:nvPr/>
        </p:nvSpPr>
        <p:spPr>
          <a:xfrm>
            <a:off x="0" y="5182533"/>
            <a:ext cx="1602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cardiac conduction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59EBDAAF-84D7-4343-AA71-8EBA86B83523}"/>
              </a:ext>
            </a:extLst>
          </p:cNvPr>
          <p:cNvSpPr/>
          <p:nvPr/>
        </p:nvSpPr>
        <p:spPr>
          <a:xfrm rot="10800000">
            <a:off x="1460187" y="5306326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314B841-EFBD-42BB-90AA-13E2650F757D}"/>
              </a:ext>
            </a:extLst>
          </p:cNvPr>
          <p:cNvCxnSpPr>
            <a:cxnSpLocks/>
          </p:cNvCxnSpPr>
          <p:nvPr/>
        </p:nvCxnSpPr>
        <p:spPr>
          <a:xfrm>
            <a:off x="6668649" y="2615897"/>
            <a:ext cx="1313661" cy="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545F3573-6127-4522-A393-BAF8A75A70E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779" r="49804"/>
          <a:stretch/>
        </p:blipFill>
        <p:spPr>
          <a:xfrm>
            <a:off x="1951489" y="1906852"/>
            <a:ext cx="2057470" cy="141809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7641B-111F-4C04-843F-B86DE51FD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62E52-521F-4299-96FC-7CC94924F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45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21784 0.176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85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285EA-8261-4868-A041-79DD4B1B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photon microscopy is fundamentally depth-limited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49001-3A65-47B5-89C6-8F6C47816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303"/>
          <a:stretch/>
        </p:blipFill>
        <p:spPr>
          <a:xfrm>
            <a:off x="0" y="1439975"/>
            <a:ext cx="3817747" cy="2551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C9B129-C2EE-4ED5-B782-31E3849DE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830" y="1695297"/>
            <a:ext cx="6032864" cy="4329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421481-7142-48EF-94EE-5C15678226BB}"/>
              </a:ext>
            </a:extLst>
          </p:cNvPr>
          <p:cNvSpPr txBox="1"/>
          <p:nvPr/>
        </p:nvSpPr>
        <p:spPr>
          <a:xfrm flipH="1">
            <a:off x="320457" y="3997209"/>
            <a:ext cx="514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Theer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and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Denk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JOSA 2006</a:t>
            </a: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F3B7B9-66EC-4477-98AD-4B137BE07459}"/>
              </a:ext>
            </a:extLst>
          </p:cNvPr>
          <p:cNvGrpSpPr/>
          <p:nvPr/>
        </p:nvGrpSpPr>
        <p:grpSpPr>
          <a:xfrm>
            <a:off x="3817747" y="1135336"/>
            <a:ext cx="8072240" cy="5417334"/>
            <a:chOff x="-998051" y="1515094"/>
            <a:chExt cx="8072240" cy="54173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ED445E-E8B8-401A-994D-824122343DB5}"/>
                </a:ext>
              </a:extLst>
            </p:cNvPr>
            <p:cNvGrpSpPr/>
            <p:nvPr/>
          </p:nvGrpSpPr>
          <p:grpSpPr>
            <a:xfrm>
              <a:off x="-998051" y="1515094"/>
              <a:ext cx="8072240" cy="5417334"/>
              <a:chOff x="-998051" y="1515094"/>
              <a:chExt cx="8072240" cy="541733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EF04A9A-DDB8-4383-A13E-EA2302418C88}"/>
                  </a:ext>
                </a:extLst>
              </p:cNvPr>
              <p:cNvSpPr/>
              <p:nvPr/>
            </p:nvSpPr>
            <p:spPr>
              <a:xfrm>
                <a:off x="-998051" y="1515094"/>
                <a:ext cx="8072240" cy="54173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DBA9012-9146-4FFA-97BD-930266E4D1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030" r="48880"/>
              <a:stretch/>
            </p:blipFill>
            <p:spPr>
              <a:xfrm>
                <a:off x="-908507" y="1613135"/>
                <a:ext cx="3712681" cy="4730984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1224990-C6A1-4BFB-8B0D-070D185CC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2153" t="4242" r="5145" b="67627"/>
              <a:stretch/>
            </p:blipFill>
            <p:spPr>
              <a:xfrm>
                <a:off x="2934520" y="1695297"/>
                <a:ext cx="3192877" cy="139854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C025495-04BC-4171-8A27-8D297E673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3564" y="3587733"/>
                <a:ext cx="4139669" cy="2671325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AE16D4-37A2-4376-A6FB-C4C616EE6066}"/>
                </a:ext>
              </a:extLst>
            </p:cNvPr>
            <p:cNvSpPr txBox="1"/>
            <p:nvPr/>
          </p:nvSpPr>
          <p:spPr>
            <a:xfrm>
              <a:off x="3941227" y="6477326"/>
              <a:ext cx="3050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accent6"/>
                  </a:solidFill>
                  <a:latin typeface="Helvetica Neue" panose="02000503000000020004"/>
                </a:rPr>
                <a:t>Salerno et al under revision</a:t>
              </a:r>
              <a:endParaRPr lang="en-GB" dirty="0">
                <a:solidFill>
                  <a:schemeClr val="accent6"/>
                </a:solidFill>
                <a:latin typeface="Helvetica Neue" panose="0200050300000002000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CE2409-583D-4727-8D4A-EF936545C3AD}"/>
                </a:ext>
              </a:extLst>
            </p:cNvPr>
            <p:cNvSpPr txBox="1"/>
            <p:nvPr/>
          </p:nvSpPr>
          <p:spPr>
            <a:xfrm>
              <a:off x="-868342" y="6259058"/>
              <a:ext cx="30508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accent6"/>
                  </a:solidFill>
                  <a:latin typeface="Helvetica Neue" panose="02000503000000020004"/>
                </a:rPr>
                <a:t>Allen Kelly, Godfrey Smith MVLS- ICAMS</a:t>
              </a:r>
              <a:endParaRPr lang="en-GB" dirty="0">
                <a:solidFill>
                  <a:schemeClr val="accent6"/>
                </a:solidFill>
                <a:latin typeface="Helvetica Neue" panose="02000503000000020004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E19D52-44D3-4B03-9033-BA500AC3CE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7C26E-72D7-4EE1-8F48-74AF7C0C2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2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Ausschnitt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smtClean="0">
            <a:solidFill>
              <a:schemeClr val="accent6"/>
            </a:solidFill>
            <a:latin typeface="Helvetica Neue" panose="02000503000000020004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</TotalTime>
  <Words>218</Words>
  <Application>Microsoft Office PowerPoint</Application>
  <PresentationFormat>Widescreen</PresentationFormat>
  <Paragraphs>60</Paragraphs>
  <Slides>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Century Gothic</vt:lpstr>
      <vt:lpstr>Franklin Gothic Book</vt:lpstr>
      <vt:lpstr>Helvetica Neue</vt:lpstr>
      <vt:lpstr>Helvetica Neue Light</vt:lpstr>
      <vt:lpstr>Wingdings</vt:lpstr>
      <vt:lpstr>1_Ausschnitt</vt:lpstr>
      <vt:lpstr>PowerPoint Presentation</vt:lpstr>
      <vt:lpstr>PowerPoint Presentation</vt:lpstr>
      <vt:lpstr>Motivation: 20’000 leagues under the surface</vt:lpstr>
      <vt:lpstr>Cardiac optogenetics</vt:lpstr>
      <vt:lpstr>Cardiac conduction</vt:lpstr>
      <vt:lpstr>Correlation of function with structure</vt:lpstr>
      <vt:lpstr>Two photon microscopy is fundamentally depth-limited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16</cp:revision>
  <dcterms:created xsi:type="dcterms:W3CDTF">2020-01-03T16:18:33Z</dcterms:created>
  <dcterms:modified xsi:type="dcterms:W3CDTF">2020-01-17T11:43:39Z</dcterms:modified>
</cp:coreProperties>
</file>